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4"/>
  </p:notesMasterIdLst>
  <p:sldIdLst>
    <p:sldId id="276" r:id="rId2"/>
    <p:sldId id="279" r:id="rId3"/>
    <p:sldId id="260" r:id="rId4"/>
    <p:sldId id="267" r:id="rId5"/>
    <p:sldId id="262" r:id="rId6"/>
    <p:sldId id="263" r:id="rId7"/>
    <p:sldId id="278" r:id="rId8"/>
    <p:sldId id="264" r:id="rId9"/>
    <p:sldId id="272" r:id="rId10"/>
    <p:sldId id="274" r:id="rId11"/>
    <p:sldId id="275" r:id="rId12"/>
    <p:sldId id="277" r:id="rId1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is Alejandro Flores" initials="LAF" lastIdx="1" clrIdx="0">
    <p:extLst>
      <p:ext uri="{19B8F6BF-5375-455C-9EA6-DF929625EA0E}">
        <p15:presenceInfo xmlns:p15="http://schemas.microsoft.com/office/powerpoint/2012/main" xmlns="" userId="S-1-5-21-3000348899-3239382982-1623429162-12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86918"/>
    <a:srgbClr val="806542"/>
    <a:srgbClr val="A68F70"/>
    <a:srgbClr val="C0C0C0"/>
    <a:srgbClr val="969696"/>
    <a:srgbClr val="E65F00"/>
    <a:srgbClr val="FFCD64"/>
    <a:srgbClr val="923B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03447BB-5D67-496B-8E87-E561075AD55C}" styleName="Estilo oscuro 1 - Énfasi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8130" autoAdjust="0"/>
    <p:restoredTop sz="94660"/>
  </p:normalViewPr>
  <p:slideViewPr>
    <p:cSldViewPr>
      <p:cViewPr>
        <p:scale>
          <a:sx n="66" d="100"/>
          <a:sy n="66" d="100"/>
        </p:scale>
        <p:origin x="-1116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7164871-04F2-4BA5-A658-97A1F584BFEC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515DA54-DBA5-4754-996F-1FAD4B27EDF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769674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70974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99400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826063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516960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961404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27487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30282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77630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819005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76220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087469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81A1F-706D-4AEB-B88C-02722704F753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B12C0-C676-429D-9849-32BB3E243E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07920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10" Type="http://schemas.openxmlformats.org/officeDocument/2006/relationships/image" Target="../media/image22.jpeg"/><Relationship Id="rId4" Type="http://schemas.openxmlformats.org/officeDocument/2006/relationships/image" Target="../media/image16.png"/><Relationship Id="rId9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71935" y="571480"/>
            <a:ext cx="4429156" cy="985312"/>
          </a:xfrm>
        </p:spPr>
        <p:txBody>
          <a:bodyPr>
            <a:normAutofit fontScale="90000"/>
          </a:bodyPr>
          <a:lstStyle/>
          <a:p>
            <a:r>
              <a:rPr lang="es-MX" sz="4400" b="1" dirty="0" smtClean="0">
                <a:latin typeface="Berlin Sans FB Demi" pitchFamily="34" charset="0"/>
              </a:rPr>
              <a:t/>
            </a:r>
            <a:br>
              <a:rPr lang="es-MX" sz="4400" b="1" dirty="0" smtClean="0">
                <a:latin typeface="Berlin Sans FB Demi" pitchFamily="34" charset="0"/>
              </a:rPr>
            </a:br>
            <a:r>
              <a:rPr lang="es-MX" b="1" dirty="0">
                <a:latin typeface="Berlin Sans FB Demi" pitchFamily="34" charset="0"/>
              </a:rPr>
              <a:t/>
            </a:r>
            <a:br>
              <a:rPr lang="es-MX" b="1" dirty="0">
                <a:latin typeface="Berlin Sans FB Demi" pitchFamily="34" charset="0"/>
              </a:rPr>
            </a:br>
            <a:r>
              <a:rPr lang="es-MX" b="1" dirty="0" smtClean="0">
                <a:latin typeface="Berlin Sans FB Demi" pitchFamily="34" charset="0"/>
              </a:rPr>
              <a:t/>
            </a:r>
            <a:br>
              <a:rPr lang="es-MX" b="1" dirty="0" smtClean="0">
                <a:latin typeface="Berlin Sans FB Demi" pitchFamily="34" charset="0"/>
              </a:rPr>
            </a:br>
            <a:r>
              <a:rPr lang="es-MX" sz="18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PRESUPUESTO CIUDADANO 2017</a:t>
            </a:r>
            <a:r>
              <a:rPr lang="es-MX" sz="4400" b="1" dirty="0" smtClean="0">
                <a:solidFill>
                  <a:srgbClr val="E65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4400" b="1" dirty="0" smtClean="0">
                <a:solidFill>
                  <a:srgbClr val="E65F00"/>
                </a:solidFill>
                <a:latin typeface="Arial" pitchFamily="34" charset="0"/>
                <a:cs typeface="Arial" pitchFamily="34" charset="0"/>
              </a:rPr>
            </a:br>
            <a:r>
              <a:rPr lang="es-MX" sz="4400" b="1" dirty="0" smtClean="0">
                <a:solidFill>
                  <a:srgbClr val="E65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4400" b="1" dirty="0" smtClean="0">
                <a:solidFill>
                  <a:srgbClr val="E65F00"/>
                </a:solidFill>
                <a:latin typeface="Arial" pitchFamily="34" charset="0"/>
                <a:cs typeface="Arial" pitchFamily="34" charset="0"/>
              </a:rPr>
            </a:br>
            <a:r>
              <a:rPr lang="es-MX" sz="4400" b="1" dirty="0" smtClean="0">
                <a:latin typeface="Berlin Sans FB Demi" pitchFamily="34" charset="0"/>
              </a:rPr>
              <a:t/>
            </a:r>
            <a:br>
              <a:rPr lang="es-MX" sz="4400" b="1" dirty="0" smtClean="0">
                <a:latin typeface="Berlin Sans FB Demi" pitchFamily="34" charset="0"/>
              </a:rPr>
            </a:br>
            <a:endParaRPr lang="es-MX" sz="4400" b="1" dirty="0">
              <a:latin typeface="Berlin Sans FB Demi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643306" y="2500306"/>
            <a:ext cx="51125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>
                <a:solidFill>
                  <a:srgbClr val="806542"/>
                </a:solidFill>
                <a:latin typeface="Arial" pitchFamily="34" charset="0"/>
                <a:cs typeface="Arial" pitchFamily="34" charset="0"/>
              </a:rPr>
              <a:t>INSTITUTO DE PENSIONES PARA LOS TRABAJADORES AL SERVICIO DEL ESTADO</a:t>
            </a:r>
            <a:endParaRPr lang="es-MX" sz="1600" dirty="0">
              <a:solidFill>
                <a:srgbClr val="80654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036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9139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55774" y="2348879"/>
            <a:ext cx="940272" cy="1093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357290" y="1571612"/>
            <a:ext cx="58579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600" b="1" dirty="0" smtClean="0">
                <a:latin typeface="Arial" pitchFamily="34" charset="0"/>
                <a:cs typeface="Arial" pitchFamily="34" charset="0"/>
              </a:rPr>
              <a:t>El Presupuesto se elabora de las siguientes maneras:</a:t>
            </a:r>
          </a:p>
          <a:p>
            <a:pPr algn="just"/>
            <a:endParaRPr lang="es-MX" sz="1600" b="1" dirty="0" smtClean="0"/>
          </a:p>
        </p:txBody>
      </p:sp>
      <p:sp>
        <p:nvSpPr>
          <p:cNvPr id="2" name="1 CuadroTexto"/>
          <p:cNvSpPr txBox="1"/>
          <p:nvPr/>
        </p:nvSpPr>
        <p:spPr>
          <a:xfrm>
            <a:off x="1676840" y="692696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000" b="1" dirty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¿Cómo se organiza un presupuesto?</a:t>
            </a:r>
          </a:p>
        </p:txBody>
      </p:sp>
      <p:sp>
        <p:nvSpPr>
          <p:cNvPr id="8" name="7 Llamada con línea 2 (barra de énfasis)"/>
          <p:cNvSpPr/>
          <p:nvPr/>
        </p:nvSpPr>
        <p:spPr>
          <a:xfrm>
            <a:off x="4797904" y="2348880"/>
            <a:ext cx="3672407" cy="648072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1970"/>
              <a:gd name="adj6" fmla="val -54100"/>
            </a:avLst>
          </a:prstGeom>
          <a:solidFill>
            <a:srgbClr val="986918"/>
          </a:solidFill>
          <a:ln>
            <a:solidFill>
              <a:srgbClr val="986918"/>
            </a:solidFill>
          </a:ln>
          <a:scene3d>
            <a:camera prst="orthographicFront"/>
            <a:lightRig rig="contrasting" dir="t"/>
          </a:scene3d>
          <a:sp3d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s-MX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¿Quién lo gasta?</a:t>
            </a:r>
          </a:p>
          <a:p>
            <a:pPr lvl="0" algn="just"/>
            <a:r>
              <a:rPr lang="es-MX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 la dependencia o entidad encargada de realizar el gasto, esta </a:t>
            </a:r>
            <a:r>
              <a:rPr lang="es-MX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Clasificación es </a:t>
            </a:r>
            <a:r>
              <a:rPr lang="es-MX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Administrativa.</a:t>
            </a:r>
          </a:p>
        </p:txBody>
      </p:sp>
      <p:sp>
        <p:nvSpPr>
          <p:cNvPr id="15" name="14 Llamada con línea 2 (barra de énfasis)"/>
          <p:cNvSpPr/>
          <p:nvPr/>
        </p:nvSpPr>
        <p:spPr>
          <a:xfrm>
            <a:off x="4775480" y="4713695"/>
            <a:ext cx="3684952" cy="864095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96706"/>
              <a:gd name="adj6" fmla="val -50741"/>
            </a:avLst>
          </a:prstGeom>
          <a:solidFill>
            <a:srgbClr val="986918"/>
          </a:solidFill>
          <a:ln>
            <a:solidFill>
              <a:srgbClr val="986918"/>
            </a:solidFill>
          </a:ln>
          <a:scene3d>
            <a:camera prst="orthographicFront"/>
            <a:lightRig rig="balanced" dir="t"/>
          </a:scene3d>
          <a:sp3d prstMaterial="matte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es-MX" sz="1200" b="1" dirty="0">
              <a:solidFill>
                <a:schemeClr val="bg1"/>
              </a:solidFill>
            </a:endParaRPr>
          </a:p>
          <a:p>
            <a:pPr lvl="0" algn="just"/>
            <a:r>
              <a:rPr lang="es-MX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¿Para qué se gasta?</a:t>
            </a:r>
          </a:p>
          <a:p>
            <a:pPr lvl="0" algn="just"/>
            <a:r>
              <a:rPr lang="es-MX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 destino que tienen los recursos, como en salud, desarrollo económico, infraestructura, etc. esta Clasificación es </a:t>
            </a:r>
            <a:r>
              <a:rPr lang="es-MX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Funcional del Gasto.</a:t>
            </a:r>
            <a:endParaRPr lang="es-MX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MX" sz="1200" b="1" dirty="0" smtClean="0">
                <a:solidFill>
                  <a:schemeClr val="tx1"/>
                </a:solidFill>
              </a:rPr>
              <a:t>.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16" name="15 Llamada con línea 2 (barra de énfasis)"/>
          <p:cNvSpPr/>
          <p:nvPr/>
        </p:nvSpPr>
        <p:spPr>
          <a:xfrm>
            <a:off x="4788025" y="3241552"/>
            <a:ext cx="3672407" cy="956504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6816"/>
              <a:gd name="adj6" fmla="val -51498"/>
            </a:avLst>
          </a:prstGeom>
          <a:solidFill>
            <a:srgbClr val="986918"/>
          </a:solidFill>
          <a:ln>
            <a:solidFill>
              <a:srgbClr val="986918"/>
            </a:solidFill>
          </a:ln>
          <a:scene3d>
            <a:camera prst="orthographicFront"/>
            <a:lightRig rig="balanced" dir="t"/>
          </a:scene3d>
          <a:sp3d prstMaterial="matte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es-MX" sz="1200" b="1" dirty="0">
              <a:solidFill>
                <a:schemeClr val="tx1"/>
              </a:solidFill>
            </a:endParaRPr>
          </a:p>
          <a:p>
            <a:pPr lvl="0" algn="just"/>
            <a:r>
              <a:rPr lang="es-MX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¿En qué se gasta?</a:t>
            </a:r>
          </a:p>
          <a:p>
            <a:pPr lvl="0" algn="just"/>
            <a:r>
              <a:rPr lang="es-MX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 que se van a utilizar los recursos, como en inversión pública, nomina, entre otros, esta Clasificación es </a:t>
            </a:r>
            <a:r>
              <a:rPr lang="es-MX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Objeto </a:t>
            </a:r>
            <a:r>
              <a:rPr lang="es-MX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del Gasto.</a:t>
            </a:r>
          </a:p>
          <a:p>
            <a:pPr lvl="0" algn="just"/>
            <a:r>
              <a:rPr lang="es-MX" sz="1200" dirty="0" smtClean="0">
                <a:solidFill>
                  <a:schemeClr val="tx1"/>
                </a:solidFill>
              </a:rPr>
              <a:t>.</a:t>
            </a:r>
            <a:endParaRPr lang="es-MX" sz="1200" dirty="0">
              <a:solidFill>
                <a:schemeClr val="tx1"/>
              </a:solidFill>
            </a:endParaRPr>
          </a:p>
        </p:txBody>
      </p:sp>
      <p:pic>
        <p:nvPicPr>
          <p:cNvPr id="7170" name="Picture 2" descr="https://loseconomistasenlaweb.files.wordpress.com/2014/04/dinero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276398">
            <a:off x="409800" y="233409"/>
            <a:ext cx="1503348" cy="1503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esoterismoyenergia.com/wp-content/uploads/2014/02/zzzzzzzzzzzzzzzzzzzzzzzzzzzzzzzzzzzzzzzzzzzzzzzzzzzzzzzzzzzzzzzzzzzzzdiner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55774" y="3641265"/>
            <a:ext cx="1516624" cy="1083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http://us.123rf.com/450wm/cteconsulting/cteconsulting1302/cteconsulting130200053/17937622-an-image-of-a-security-police-ico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14086" y="4958826"/>
            <a:ext cx="618964" cy="618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10" descr="http://thumbs.dreamstime.com/thumb_592/1300554340gW6C1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23622" y="4973296"/>
            <a:ext cx="790464" cy="526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14086" y="5577790"/>
            <a:ext cx="618964" cy="548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81" name="Picture 13" descr="http://us.cdn1.123rf.com/168nwm/texelart/texelart1202/texelart120200008/12164339-doctor-en-3d-con-un-maletin-y-un-estetoscopio-dictada-en-alta-resolucion-en-un-fondo-blanco-con-somb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5938" y="5524584"/>
            <a:ext cx="598148" cy="81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85" name="Picture 17" descr="http://us.cdn4.123rf.com/168nwm/texelart/texelart1205/texelart120500001/13486766-3d-workers--team-of-work-rendered-at-high-resolution-on-a-white-background-with-diffuse-shadows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5838" y="4874833"/>
            <a:ext cx="691274" cy="625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87" name="Picture 19" descr="http://us.cdn4.123rf.com/168nwm/coramax/coramax1208/coramax120801756/14815598-3d-people--men--person-with-pointer-in-hand-close-to-blackboard-concept-of-education-and-learning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4220" y="5527715"/>
            <a:ext cx="921554" cy="680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4084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128792" cy="525658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MX" sz="20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¿</a:t>
            </a:r>
            <a:r>
              <a:rPr lang="es-MX" sz="2000" b="1" dirty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Qué pueden hacer los ciudadanos</a:t>
            </a:r>
            <a:r>
              <a:rPr lang="es-MX" sz="20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>
              <a:lnSpc>
                <a:spcPct val="150000"/>
              </a:lnSpc>
            </a:pPr>
            <a:endParaRPr lang="es-MX" sz="1600" b="1" dirty="0" smtClean="0">
              <a:solidFill>
                <a:srgbClr val="0070C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Visitar la página en la cual se encuentra la información presupuestal del Instituto: </a:t>
            </a:r>
          </a:p>
          <a:p>
            <a:pPr algn="just">
              <a:lnSpc>
                <a:spcPct val="150000"/>
              </a:lnSpc>
            </a:pPr>
            <a:endParaRPr lang="es-MX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6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_www.iptecoah.gob.mx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___________________________</a:t>
            </a:r>
            <a:endParaRPr lang="es-MX" sz="1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es-MX" sz="1600" b="1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s-MX" sz="1600" b="1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s-MX" sz="1600" b="1" dirty="0">
              <a:solidFill>
                <a:srgbClr val="0070C0"/>
              </a:solidFill>
            </a:endParaRPr>
          </a:p>
          <a:p>
            <a:endParaRPr lang="es-MX" dirty="0">
              <a:solidFill>
                <a:srgbClr val="0070C0"/>
              </a:solidFill>
            </a:endParaRPr>
          </a:p>
        </p:txBody>
      </p:sp>
      <p:sp>
        <p:nvSpPr>
          <p:cNvPr id="3" name="AutoShape 2" descr="data:image/jpeg;base64,/9j/4AAQSkZJRgABAQAAAQABAAD/2wCEAAkGBxQTERUUEBAUFBQUFBUVFBUTFRQVFRQVGBUWGBQVFBYYHCggGBolHRQUITEhJSkrLi4uGB8zODMsNygtLisBCgoKDg0OGhAQGCwcHBwsLCwsLCwsLCwsLCwsKywsLCwsLCwsKywsLCwsMSwsLSwsLCwsLCwrLCwtLCssKywsLP/AABEIANkA6QMBIgACEQEDEQH/xAAcAAEAAgMBAQEAAAAAAAAAAAAABAUCAwYBBwj/xABDEAABAwEFBAgDBQYEBwEAAAABAAIDEQQFEiExQVFhcQYTIjKBkaGxQsHRFCNScvAHFTOSsuFDU2LCJGNzgtLi8Rb/xAAYAQEAAwEAAAAAAAAAAAAAAAAAAQIDBP/EACIRAQEAAgICAwADAQAAAAAAAAABAhESIQMxE0FRQmGxIv/aAAwDAQACEQMRAD8A+4oiICIiAiIgIiICIiAiIgIiICIiAiIgIiICLwlYlx2BBmi1EO3rW6Vw1AKCSi0RWoHI5Hj8it6AiIgIiICIiAiIgIiICIiAiIgISvCvKIPDKFh9pbtNOYW2ijWxoogktcDoar1UPXlhq0+Gw81bWK1CRtRyI3FBIRFiSg9LgFgJQTQVXi9HBBlRZLEFZICwlGSzWqQoIU8aysdqIOFx/KfkVlIoVoagu0UewzY2AnXQ8wpCAiIgIiICIiAiIgIiICIvCgwL160qH1qdetJhtnckx7slW2qVezWpVtonVp49RHNrtEqxuq24Jhnk7snx0PmoNpmUAz5jms8ppeXb6O4rF7lgX5+S1yPUzFW5dsZHraHKvmmoRzClNcp0naQHLYHKMCvQ5UqyQXLS5yxLli4qEsHlRZlIcVGmKDfczu+OIPnX6KzVZcze+eQ9/qrNAREQEREBERAREQEREBERBSzvoSNxUd06l35ZzTG0aDtAbt65p9tG9dXisrn8m4sZZ1CnnUOS2cVDltS2sYyt1omWN2xGSVjB8Th5ak+VVXvmqu16H3QWDrpBRzh2AdQ07TxPtzXJ5HTguZ3UefD2Wp71nejaUf4H5FQTMtMMdzbDO8c7Gi2lS7JaMTQfPntUC0vUKz2zq3Z9068DvTKaaY3bpQ9ZYlBjnB2rYJljlGsqViXhco3XLwyqi7a96izPWMk63XbZ+sdiPdB/mP0QWV3w4WCupzPj+gpKIgIiICIiAiIgIiIC8J3r1RL0ZWJ3Ch8iglVXq5RspGjiORK3st8g+M+OajadJnSG3zwBskNn+0Rt/ixsNJg38cQOTyNrcjuqqG12CC1NbJZZOqklBc2ORro8WurHCrDlyOvFXLb2ftAPmFwPSK6WyWzrIiYJg0kSMFSdKY698ZkU14q2NVyiHeTpYHmOZha4eII2EEZEKG638D5LoLJZ3vbScNDwaVYatd/qFcxXcrBl1Mp2mg811S2xz2SVadGeiYZhltBD3ZFrAasbtBJ+I+nNdeuFsgEWUcsjBsaHnCP+05LoLmvcvd1clMXwu0xU1BG9c+WOU7rbHKXqLiRgIIIqDkVzF5ROhOdSw913yO4rqVhLGHAhwBByIOYKnx+S4X+keTxzOOIltirbVaArS/rmDH/8PIDXWMmpZxB3cCuVvWzzM0bXlmujOzKcoxwll1U2G+nRGmrdx2cirm7b4E1era8loq4BpNBxIyXJXHdjJHYrdOYGA5MDXYn7+1Qho9V9Ouy32GGMMgmhawbA9tSd5qak8SuW5OiYqV14gbVGlvpoyrmru+J7PMBgfE94OwgmlDWvDRc8+7HE0Zl+UAeya62nfelxcdnNoq5xoxpoR8TjrTgF1TGAAACgGgC4mwRy2d2RodoOjuDgutu+3CQbnDVu7iN4VUpaIiAiIgIiICIiAiIgLCdlWuG8EeizRByNUWVqbhe4bnEeq0l6qlsVLezaTsO9pHkrTrFW3uc43bngeeSnH2i3pMsTBqVnNIoZlotUk2WQc51aBrRUnWp12UXdrpx7Ud/3y6GRmVWucGnhXaruG2FpY9vwkOHgud6SPEzBFGRrieXAVa8ZNFRU0FTpvUy7XhkTWySAkClW1pTZrwWdvuVpJ9x9ajna4Va4Ea5EFU98XwGigdQep5L53dtqs1mdJIwF0riSHONQ0HUMGg56qZ0Ykfa7T1kgPVR5gnRz/hA5a+AUePDGd08mddayHgtNssOLNtK7a7RuB2eStC1QJ5j1zGDbUnkB/wDFtbLO2WO/cczbLHJHnI5mHMuZTYATk4mpOSn3f0OkfGyVk7B1jGvAwOoMQBpWvHcsem5Aj8FZdF+l9l+zwRy2iOOURNaWuNKYeyKk5AmlacVx5e3XPTXYLkkheete1xIFMNchU1rUcFd2Fg02hZSyB7y5pDhlQgggimwjxUeKWkwGxwp4j9FX/ir9pN9QVFd1D5KDFVpDm6j14Hgru0MxMVNCNm7JZNF9BKHNDht/RC2KsuuShLDtzHzVmgIiICIiAi8WLpmjVw80Rtmi0G1s3+QKw+3N2AnwU8arzx/UpeOdTVRxaidGOWL5XEt7G3aRuKcannK5u+30mdsxAOHiP7KuMysOmVQ5jiAMQpruNf8Acuehmz4bfkmlbasOsVffkrhFVtMjU19Pmtwl/XgVGvR1YnDkp0iXtvtLnENLMOYBNeIBWiO0ujcDIAW5g0qCMjoQajw3LfG/7qOjSSWN9BT3CwfYJH98YRu2+X1XTL0xs30qL/fPK7su7LR/ikuNanuuwNJFKaqgsj3vmET3NFQTUV2HTVddeUTqdkUNdo2Z12clx9qDo7TZ3uIp1uE0yyNBu4lZ5e2uHrTZf1k6ksDXYsdc3Cn4aUFcu8uu6GyysgJaG0xE7+e1UXTGIl8XVtLqONAASadmmnJXfR8TMgwuhc3Fi7zXA58+Ct45N9qeXdjrP3j91jpnpTZWtP7qBYZZnz4gG5M4bSOPBSZbuc2z0e4DQ5cTXJao5nws+7a3MDM0qRsrmpzyhhjdOe6aWh57MlK1plyXzK/XAPy1ou7v+Z0jqupUVrTSuxfPekeUg4hc8vbezp9o/ZfaMd2w72mRp8JX/IhXtvNCCNQargP2L3hWKaAnNrhI3k4YXU5Fg/mX0eSAvIaNvttV76UxW9lfjjB3iqqpWUkPHNWwAY0NGgFFVSOq8nwWTV5jwuDtx9Nvor0FUcrclZ3dJWNvDLyyQSUREBQprUa0b5qaos1mrmFbHW+2Xl5a/wCUN7ydSSsKLa+IjUFayuia+nFbftisSVmvKKyNsPtDxo4+/usX3k8UJANDXSmwj5rMtWuRipcI0nkyn2or8vOWTDlH2SSMiDmKEVLj7LmeveDRwoBteR6uBoPJdnaLKDsUJ93jYKcvoqcGnzVRNe4CpBpvb2hoR8Nd+pWE8uJhDSDyIpxz02q1tF0AgilKgglpLTnvpqosd2SNFGvxbDiqHlu7Hnl+qqtwq08mNYWFzwGlgrgNKVFKgk7TxVm68JCM4gORB93Kj6q1Mq2LC1pJJx0edKDOh3DnRZfZrWaVnDchXCNfICi2wtk0plZve1nbX1d2BiFPiwihqa7uCrp4W1Bniq0GoLQHUIzBNCXbNg1Uae7XmoktjquIAAoDroKn6qW7oXOxmPDNJpliYXbdlFXKrY2X1/iTaulEberbHZ34Rt7A3ZuGKo04qYOk32hrmso00xAEbtMxlnp4qPN0fZBY3PtLAJpHBjGvcCIwXDPdioCa7Ml7fsEEMML4Hwh1MEjWOZiOLMEgZmhy8RuWXJvx66SJbRK6HCdRQUy0By27vZaXxPLAHOOgFMt3BQrHeYJzV3FIHBRbKmTTmLxstGr5z0tj7TTxK+t3tF2SubFrs4aIprpFtcX5Flet7RDRoMhUgVqBmFETXOfs1txitsWtJD1RA24+7l+YNX6Is8WBtT3j6KruboxY7JR1nsscb6d7N7xXUB7qup4qbaZ/NTbvpEmmu2WmmQ1PotEDFiGZ1UljVVZg8ZKTc57Lhud7gLRIFtub4+Y9kFkiIgIiICxLAdQFkiDUbO38IWJsjd3qVvRTyqtwxv0jGxt4rXNYgATU5A7vopqwl7p5H2U8r+q/Fh+OGtd6PBIAbruP1VTe1/yxhuEMzcBm06E81KvEdo81SX02uHmE539Piw/Gu9+lNoYSGYNtOxXltXKy9OLaSQZmsO4RMBHmCujis5fb4mj/AD4/LG0n0X2a02SN4PWRsf8Ama13uFPOnxY/j5OLwlwtxSOPZbXQZ0FdFUW+1OqSXPIAJpiOdNitLSKlVNoYC6h0OR5HIqu6tMZPpzjppLS7CG4WnMjhxO1dRdENojYWttUzGEUIbI8DwFcvBXlr6KwWObq4HyPqxpeZC0kZmgFGjZn4hRr3nDG56DclpIrHxxh1XAvd+J5LifErKSziQUbF46K9ui4sRBcKk+i6GSysjFGtA4qFnAsuCetRLhG4ivrVXd1tkYaPeCN9CrSd4CgT2oBBIt8nZzU3oIW/e4Ymtc3J01e0cRqGDcAGkmh3Li7yvxgIaZGtqQKmtG1OpoCaBfWOi9ihjszBBI2VjhiMjSCJHHVwI2ZUpwQbIXGuEA0OYG0De7mdn6EG2uMctJZGfefw2gEENbQOxE65uG7WivcDWYnmgFKuJOQAGZ8guLsgNstbpnj7qGjqHgCYYzxoS8je6mxTEV0EakNC0WePJSQEpGqbRb7pZRhP4nE/L5LRKK0A1OSs42YQANAKKEskREBERAREQEREBYyHI8lkq+9Yy4spWge0mnMaoOKvMdo81SXsO7z+Svr0HbdzVFew7vj7FBs6PTht5xFwFDIW573Mc1vqQvrRC+f3F0UkfJFaC5rW42SjUuIBDhls0XWdJb0Fngc4d93ZYP8AUdvhqg+ZW8UcQNhI8ioNkY10rA80aXsDjuBcKqWx1MyqgkuLgONEHdX0K2yc1r2m+FI2CnouevNmJ7Rvc33Cuo5TJV7hRzu0eZ1Ve6MGZo/1V8s0HX3QygrwVN0ntj44pHsAc5rSQDoSN6vruZRp5KivtrXUa7Nr3NaRpUOcARXZqg4v952p4q9jW/lBPrVRpmvd33nzp6BdzH0eillIhY8sp2GGQ0La/wAWR2rWn4W5k6ncJp/Z+w69U3k17v6nLTeMZayr5XNYmbSFldV6S2JxfZbRg2uZ3o3/AJ2aHnkdxC+qx/s5h2yeTAPbNTY+g0A+J3k0/wBQKXKJ4VTHpa612SFojpLKB1sYDhU1IZGA7PC6gcdgbUVNV09ku8WeyiOtXuNXu/E9xq8+6k3ZckMBrGztaYjStOFMh4BZXiauY3m4+w+aouRNyXpWZC0zyUBKipe2N1ZTwaT6gKxVVc7auc7hTzNfkrVAREQEREBERAREQF4ULlqdOEHC3qO27mqe3srT9bCrm9u+7mqufUIJUl9WyKKOCB8TQGDtYDJKARkAO74lQpbLPhxTOlmc41Je7ERlsaMmDgFcSz02bB7BaTbSgp4bEZTTTePqrGC5Ws1zWXX9rFTM6nfzW37fwCD2VgAoAqxkJEzSBtPsVPday6oDKHYaaealXfYy4gnM7TSnoEF3Yndhcn0mfV8bdjpWA+eXrRda+TC3CFynSBvaiP8Azo/6gg7LorFSJzvidI+p/KcIHLI+ZV0uauO8Gsio57W/eS94gf4jt6nDpHZttphr/wBVlfKqC3RVX/6Ozf57c9NaHkaUU2y26OT+FKx/5XB1OdEEhVx7UrjuoPr7lWKrbEagu/ESfMoNzlT2+1Avwg5DXnuVpaTRp5LnbRZ+rmc3ZWreLTmPp4ILKw2jq31Pddk75HwXQLnIhUK1uyarcJ1b6t2fRBOREQEREBERAWqeYNFXGi2qDelnLhkdPJBAtN6/hb4n6KPZ5ZZHjDoCK5CgFdpWiVtEs9sczJpyOoQU15ucXu7JyJ0z2qrvcuiaHuaQKjMhWFraeuccTsJPaFTmPAhc/f0Li6pc4sr2WlzqDwJKnSu7+LixXi2QCru1tByI8FIIB0XJ2QYcwrKC2mtBU8BmfRErnql4Yl7ZLK91CQRuH1U58BUJSbks7XNoe8DmNqvH2drW0aKb1yEjSDlUHeFpnmkdkXvI3FxIQX1ttrG6uqdzcyqR8vWuaDGKBwcO0a9k1rkNclDwnct1neWuB3FBg2xtL3OwR4i53aLSXd40zqFPjhP4yOX/ALVUO1TdU8lwcY3HE1zQXUrq0gZ61PivBfEY2uPJjvmFKFo2wg/Gf5Y//FR3XeYnFzWBwJBJYMEgIrRwLaUOZzbhOZ10Wqz3xiNI4ZXc+rYPNzwpf22an8Fg/PM0f0tcnZ0sbD0heR1b6yBwIZKA0OrTSQCgqN4A2dkZlX1kbRgXGWJ7jO0ubE2ta9W97id1atAK7SE9kIMLV3TyUHpRgDWuL2h7SBhqMTmnWg1y181Ktx7DqakUC5mC4xWrjn6qEraxPqFYWXKRvGoPKlfkFCs0IbkFNg/iM5n2KC1REQEREBERAREQRLRd0b+8wV3jI+igv6PM+GSRviCPZXKIOdf0XBNeuPi3+61S9EGO77q+B+q6dEHMM6HQj4a+A+imwXHGzuxgK6RBWfYuCxdYAditUQUj7oB2LUbkC6BEFALlbuWLrkYdWroV5RBzH7haNC4cK5eRXn7maN/nT2XTloWL4QUHKzWBjRmCeFSa+ZWiOyYj2Y2jwqVfzwYX1eOzv2DnuU+MADsjyQU9huWhxOyVm5gGi2OK1k70EK3g0FBXPTRRWl22N3gWH/cptoOKgbma6DNSobOdqCujJ/y3+QPsSpVnjJc04TQGpqKbKfNWDYwFmgIiICIiAiIgIiICIiAiIgIiICIiAiIgIiICIiAtRszDqxv8oW1EGoWdn4G+QWQhb+EeQWaIFEREBERAREQ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" name="AutoShape 4" descr="data:image/jpeg;base64,/9j/4AAQSkZJRgABAQAAAQABAAD/2wCEAAkGBxQTERUUEBAUFBQUFBUVFBUTFRQVFRQVGBUWGBQVFBYYHCggGBolHRQUITEhJSkrLi4uGB8zODMsNygtLisBCgoKDg0OGhAQGCwcHBwsLCwsLCwsLCwsLCwsKywsLCwsLCwsKywsLCwsMSwsLSwsLCwsLCwrLCwtLCssKywsLP/AABEIANkA6QMBIgACEQEDEQH/xAAcAAEAAgMBAQEAAAAAAAAAAAAABAUCAwYBBwj/xABDEAABAwEFBAgDBQYEBwEAAAABAAIDEQQFEiExQVFhcQYTIjKBkaGxQsHRFCNScvAHFTOSsuFDU2LCJGNzgtLi8Rb/xAAYAQEAAwEAAAAAAAAAAAAAAAAAAQIDBP/EACIRAQEAAgICAwADAQAAAAAAAAABAhESIQMxE0FRQmGxIv/aAAwDAQACEQMRAD8A+4oiICIiAiIgIiICIiAiIgIiICIiAiIgIiICLwlYlx2BBmi1EO3rW6Vw1AKCSi0RWoHI5Hj8it6AiIgIiICIiAiIgIiICIiAiIgISvCvKIPDKFh9pbtNOYW2ijWxoogktcDoar1UPXlhq0+Gw81bWK1CRtRyI3FBIRFiSg9LgFgJQTQVXi9HBBlRZLEFZICwlGSzWqQoIU8aysdqIOFx/KfkVlIoVoagu0UewzY2AnXQ8wpCAiIgIiICIiAiIgIiICIvCgwL160qH1qdetJhtnckx7slW2qVezWpVtonVp49RHNrtEqxuq24Jhnk7snx0PmoNpmUAz5jms8ppeXb6O4rF7lgX5+S1yPUzFW5dsZHraHKvmmoRzClNcp0naQHLYHKMCvQ5UqyQXLS5yxLli4qEsHlRZlIcVGmKDfczu+OIPnX6KzVZcze+eQ9/qrNAREQEREBERAREQEREBERBSzvoSNxUd06l35ZzTG0aDtAbt65p9tG9dXisrn8m4sZZ1CnnUOS2cVDltS2sYyt1omWN2xGSVjB8Th5ak+VVXvmqu16H3QWDrpBRzh2AdQ07TxPtzXJ5HTguZ3UefD2Wp71nejaUf4H5FQTMtMMdzbDO8c7Gi2lS7JaMTQfPntUC0vUKz2zq3Z9068DvTKaaY3bpQ9ZYlBjnB2rYJljlGsqViXhco3XLwyqi7a96izPWMk63XbZ+sdiPdB/mP0QWV3w4WCupzPj+gpKIgIiICIiAiIgIiIC8J3r1RL0ZWJ3Ch8iglVXq5RspGjiORK3st8g+M+OajadJnSG3zwBskNn+0Rt/ixsNJg38cQOTyNrcjuqqG12CC1NbJZZOqklBc2ORro8WurHCrDlyOvFXLb2ftAPmFwPSK6WyWzrIiYJg0kSMFSdKY698ZkU14q2NVyiHeTpYHmOZha4eII2EEZEKG638D5LoLJZ3vbScNDwaVYatd/qFcxXcrBl1Mp2mg811S2xz2SVadGeiYZhltBD3ZFrAasbtBJ+I+nNdeuFsgEWUcsjBsaHnCP+05LoLmvcvd1clMXwu0xU1BG9c+WOU7rbHKXqLiRgIIIqDkVzF5ROhOdSw913yO4rqVhLGHAhwBByIOYKnx+S4X+keTxzOOIltirbVaArS/rmDH/8PIDXWMmpZxB3cCuVvWzzM0bXlmujOzKcoxwll1U2G+nRGmrdx2cirm7b4E1era8loq4BpNBxIyXJXHdjJHYrdOYGA5MDXYn7+1Qho9V9Ouy32GGMMgmhawbA9tSd5qak8SuW5OiYqV14gbVGlvpoyrmru+J7PMBgfE94OwgmlDWvDRc8+7HE0Zl+UAeya62nfelxcdnNoq5xoxpoR8TjrTgF1TGAAACgGgC4mwRy2d2RodoOjuDgutu+3CQbnDVu7iN4VUpaIiAiIgIiICIiAiIgLCdlWuG8EeizRByNUWVqbhe4bnEeq0l6qlsVLezaTsO9pHkrTrFW3uc43bngeeSnH2i3pMsTBqVnNIoZlotUk2WQc51aBrRUnWp12UXdrpx7Ud/3y6GRmVWucGnhXaruG2FpY9vwkOHgud6SPEzBFGRrieXAVa8ZNFRU0FTpvUy7XhkTWySAkClW1pTZrwWdvuVpJ9x9ajna4Va4Ea5EFU98XwGigdQep5L53dtqs1mdJIwF0riSHONQ0HUMGg56qZ0Ykfa7T1kgPVR5gnRz/hA5a+AUePDGd08mddayHgtNssOLNtK7a7RuB2eStC1QJ5j1zGDbUnkB/wDFtbLO2WO/cczbLHJHnI5mHMuZTYATk4mpOSn3f0OkfGyVk7B1jGvAwOoMQBpWvHcsem5Aj8FZdF+l9l+zwRy2iOOURNaWuNKYeyKk5AmlacVx5e3XPTXYLkkheete1xIFMNchU1rUcFd2Fg02hZSyB7y5pDhlQgggimwjxUeKWkwGxwp4j9FX/ir9pN9QVFd1D5KDFVpDm6j14Hgru0MxMVNCNm7JZNF9BKHNDht/RC2KsuuShLDtzHzVmgIiICIiAi8WLpmjVw80Rtmi0G1s3+QKw+3N2AnwU8arzx/UpeOdTVRxaidGOWL5XEt7G3aRuKcannK5u+30mdsxAOHiP7KuMysOmVQ5jiAMQpruNf8Acuehmz4bfkmlbasOsVffkrhFVtMjU19Pmtwl/XgVGvR1YnDkp0iXtvtLnENLMOYBNeIBWiO0ujcDIAW5g0qCMjoQajw3LfG/7qOjSSWN9BT3CwfYJH98YRu2+X1XTL0xs30qL/fPK7su7LR/ikuNanuuwNJFKaqgsj3vmET3NFQTUV2HTVddeUTqdkUNdo2Z12clx9qDo7TZ3uIp1uE0yyNBu4lZ5e2uHrTZf1k6ksDXYsdc3Cn4aUFcu8uu6GyysgJaG0xE7+e1UXTGIl8XVtLqONAASadmmnJXfR8TMgwuhc3Fi7zXA58+Ct45N9qeXdjrP3j91jpnpTZWtP7qBYZZnz4gG5M4bSOPBSZbuc2z0e4DQ5cTXJao5nws+7a3MDM0qRsrmpzyhhjdOe6aWh57MlK1plyXzK/XAPy1ou7v+Z0jqupUVrTSuxfPekeUg4hc8vbezp9o/ZfaMd2w72mRp8JX/IhXtvNCCNQargP2L3hWKaAnNrhI3k4YXU5Fg/mX0eSAvIaNvttV76UxW9lfjjB3iqqpWUkPHNWwAY0NGgFFVSOq8nwWTV5jwuDtx9Nvor0FUcrclZ3dJWNvDLyyQSUREBQprUa0b5qaos1mrmFbHW+2Xl5a/wCUN7ydSSsKLa+IjUFayuia+nFbftisSVmvKKyNsPtDxo4+/usX3k8UJANDXSmwj5rMtWuRipcI0nkyn2or8vOWTDlH2SSMiDmKEVLj7LmeveDRwoBteR6uBoPJdnaLKDsUJ93jYKcvoqcGnzVRNe4CpBpvb2hoR8Nd+pWE8uJhDSDyIpxz02q1tF0AgilKgglpLTnvpqosd2SNFGvxbDiqHlu7Hnl+qqtwq08mNYWFzwGlgrgNKVFKgk7TxVm68JCM4gORB93Kj6q1Mq2LC1pJJx0edKDOh3DnRZfZrWaVnDchXCNfICi2wtk0plZve1nbX1d2BiFPiwihqa7uCrp4W1Bniq0GoLQHUIzBNCXbNg1Uae7XmoktjquIAAoDroKn6qW7oXOxmPDNJpliYXbdlFXKrY2X1/iTaulEberbHZ34Rt7A3ZuGKo04qYOk32hrmso00xAEbtMxlnp4qPN0fZBY3PtLAJpHBjGvcCIwXDPdioCa7Ml7fsEEMML4Hwh1MEjWOZiOLMEgZmhy8RuWXJvx66SJbRK6HCdRQUy0By27vZaXxPLAHOOgFMt3BQrHeYJzV3FIHBRbKmTTmLxstGr5z0tj7TTxK+t3tF2SubFrs4aIprpFtcX5Flet7RDRoMhUgVqBmFETXOfs1txitsWtJD1RA24+7l+YNX6Is8WBtT3j6KruboxY7JR1nsscb6d7N7xXUB7qup4qbaZ/NTbvpEmmu2WmmQ1PotEDFiGZ1UljVVZg8ZKTc57Lhud7gLRIFtub4+Y9kFkiIgIiICxLAdQFkiDUbO38IWJsjd3qVvRTyqtwxv0jGxt4rXNYgATU5A7vopqwl7p5H2U8r+q/Fh+OGtd6PBIAbruP1VTe1/yxhuEMzcBm06E81KvEdo81SX02uHmE539Piw/Gu9+lNoYSGYNtOxXltXKy9OLaSQZmsO4RMBHmCujis5fb4mj/AD4/LG0n0X2a02SN4PWRsf8Ama13uFPOnxY/j5OLwlwtxSOPZbXQZ0FdFUW+1OqSXPIAJpiOdNitLSKlVNoYC6h0OR5HIqu6tMZPpzjppLS7CG4WnMjhxO1dRdENojYWttUzGEUIbI8DwFcvBXlr6KwWObq4HyPqxpeZC0kZmgFGjZn4hRr3nDG56DclpIrHxxh1XAvd+J5LifErKSziQUbF46K9ui4sRBcKk+i6GSysjFGtA4qFnAsuCetRLhG4ivrVXd1tkYaPeCN9CrSd4CgT2oBBIt8nZzU3oIW/e4Ymtc3J01e0cRqGDcAGkmh3Li7yvxgIaZGtqQKmtG1OpoCaBfWOi9ihjszBBI2VjhiMjSCJHHVwI2ZUpwQbIXGuEA0OYG0De7mdn6EG2uMctJZGfefw2gEENbQOxE65uG7WivcDWYnmgFKuJOQAGZ8guLsgNstbpnj7qGjqHgCYYzxoS8je6mxTEV0EakNC0WePJSQEpGqbRb7pZRhP4nE/L5LRKK0A1OSs42YQANAKKEskREBERAREQEREBYyHI8lkq+9Yy4spWge0mnMaoOKvMdo81SXsO7z+Svr0HbdzVFew7vj7FBs6PTht5xFwFDIW573Mc1vqQvrRC+f3F0UkfJFaC5rW42SjUuIBDhls0XWdJb0Fngc4d93ZYP8AUdvhqg+ZW8UcQNhI8ioNkY10rA80aXsDjuBcKqWx1MyqgkuLgONEHdX0K2yc1r2m+FI2CnouevNmJ7Rvc33Cuo5TJV7hRzu0eZ1Ve6MGZo/1V8s0HX3QygrwVN0ntj44pHsAc5rSQDoSN6vruZRp5KivtrXUa7Nr3NaRpUOcARXZqg4v952p4q9jW/lBPrVRpmvd33nzp6BdzH0eillIhY8sp2GGQ0La/wAWR2rWn4W5k6ncJp/Z+w69U3k17v6nLTeMZayr5XNYmbSFldV6S2JxfZbRg2uZ3o3/AJ2aHnkdxC+qx/s5h2yeTAPbNTY+g0A+J3k0/wBQKXKJ4VTHpa612SFojpLKB1sYDhU1IZGA7PC6gcdgbUVNV09ku8WeyiOtXuNXu/E9xq8+6k3ZckMBrGztaYjStOFMh4BZXiauY3m4+w+aouRNyXpWZC0zyUBKipe2N1ZTwaT6gKxVVc7auc7hTzNfkrVAREQEREBERAREQF4ULlqdOEHC3qO27mqe3srT9bCrm9u+7mqufUIJUl9WyKKOCB8TQGDtYDJKARkAO74lQpbLPhxTOlmc41Je7ERlsaMmDgFcSz02bB7BaTbSgp4bEZTTTePqrGC5Ws1zWXX9rFTM6nfzW37fwCD2VgAoAqxkJEzSBtPsVPday6oDKHYaaealXfYy4gnM7TSnoEF3Yndhcn0mfV8bdjpWA+eXrRda+TC3CFynSBvaiP8Azo/6gg7LorFSJzvidI+p/KcIHLI+ZV0uauO8Gsio57W/eS94gf4jt6nDpHZttphr/wBVlfKqC3RVX/6Ozf57c9NaHkaUU2y26OT+FKx/5XB1OdEEhVx7UrjuoPr7lWKrbEagu/ESfMoNzlT2+1Avwg5DXnuVpaTRp5LnbRZ+rmc3ZWreLTmPp4ILKw2jq31Pddk75HwXQLnIhUK1uyarcJ1b6t2fRBOREQEREBERAWqeYNFXGi2qDelnLhkdPJBAtN6/hb4n6KPZ5ZZHjDoCK5CgFdpWiVtEs9sczJpyOoQU15ucXu7JyJ0z2qrvcuiaHuaQKjMhWFraeuccTsJPaFTmPAhc/f0Li6pc4sr2WlzqDwJKnSu7+LixXi2QCru1tByI8FIIB0XJ2QYcwrKC2mtBU8BmfRErnql4Yl7ZLK91CQRuH1U58BUJSbks7XNoe8DmNqvH2drW0aKb1yEjSDlUHeFpnmkdkXvI3FxIQX1ttrG6uqdzcyqR8vWuaDGKBwcO0a9k1rkNclDwnct1neWuB3FBg2xtL3OwR4i53aLSXd40zqFPjhP4yOX/ALVUO1TdU8lwcY3HE1zQXUrq0gZ61PivBfEY2uPJjvmFKFo2wg/Gf5Y//FR3XeYnFzWBwJBJYMEgIrRwLaUOZzbhOZ10Wqz3xiNI4ZXc+rYPNzwpf22an8Fg/PM0f0tcnZ0sbD0heR1b6yBwIZKA0OrTSQCgqN4A2dkZlX1kbRgXGWJ7jO0ubE2ta9W97id1atAK7SE9kIMLV3TyUHpRgDWuL2h7SBhqMTmnWg1y181Ktx7DqakUC5mC4xWrjn6qEraxPqFYWXKRvGoPKlfkFCs0IbkFNg/iM5n2KC1REQEREBERAREQRLRd0b+8wV3jI+igv6PM+GSRviCPZXKIOdf0XBNeuPi3+61S9EGO77q+B+q6dEHMM6HQj4a+A+imwXHGzuxgK6RBWfYuCxdYAditUQUj7oB2LUbkC6BEFALlbuWLrkYdWroV5RBzH7haNC4cK5eRXn7maN/nT2XTloWL4QUHKzWBjRmCeFSa+ZWiOyYj2Y2jwqVfzwYX1eOzv2DnuU+MADsjyQU9huWhxOyVm5gGi2OK1k70EK3g0FBXPTRRWl22N3gWH/cptoOKgbma6DNSobOdqCujJ/y3+QPsSpVnjJc04TQGpqKbKfNWDYwFmgIiICIiAiIgIiICIiAiIgIiICIiAiIgIiICIiAtRszDqxv8oW1EGoWdn4G+QWQhb+EeQWaIFEREBERAREQf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AutoShape 6" descr="data:image/jpeg;base64,/9j/4AAQSkZJRgABAQAAAQABAAD/2wCEAAkGBxQTERUUEBAUFBQUFBUVFBUTFRQVFRQVGBUWGBQVFBYYHCggGBolHRQUITEhJSkrLi4uGB8zODMsNygtLisBCgoKDg0OGhAQGCwcHBwsLCwsLCwsLCwsLCwsKywsLCwsLCwsKywsLCwsMSwsLSwsLCwsLCwrLCwtLCssKywsLP/AABEIANkA6QMBIgACEQEDEQH/xAAcAAEAAgMBAQEAAAAAAAAAAAAABAUCAwYBBwj/xABDEAABAwEFBAgDBQYEBwEAAAABAAIDEQQFEiExQVFhcQYTIjKBkaGxQsHRFCNScvAHFTOSsuFDU2LCJGNzgtLi8Rb/xAAYAQEAAwEAAAAAAAAAAAAAAAAAAQIDBP/EACIRAQEAAgICAwADAQAAAAAAAAABAhESIQMxE0FRQmGxIv/aAAwDAQACEQMRAD8A+4oiICIiAiIgIiICIiAiIgIiICIiAiIgIiICLwlYlx2BBmi1EO3rW6Vw1AKCSi0RWoHI5Hj8it6AiIgIiICIiAiIgIiICIiAiIgISvCvKIPDKFh9pbtNOYW2ijWxoogktcDoar1UPXlhq0+Gw81bWK1CRtRyI3FBIRFiSg9LgFgJQTQVXi9HBBlRZLEFZICwlGSzWqQoIU8aysdqIOFx/KfkVlIoVoagu0UewzY2AnXQ8wpCAiIgIiICIiAiIgIiICIvCgwL160qH1qdetJhtnckx7slW2qVezWpVtonVp49RHNrtEqxuq24Jhnk7snx0PmoNpmUAz5jms8ppeXb6O4rF7lgX5+S1yPUzFW5dsZHraHKvmmoRzClNcp0naQHLYHKMCvQ5UqyQXLS5yxLli4qEsHlRZlIcVGmKDfczu+OIPnX6KzVZcze+eQ9/qrNAREQEREBERAREQEREBERBSzvoSNxUd06l35ZzTG0aDtAbt65p9tG9dXisrn8m4sZZ1CnnUOS2cVDltS2sYyt1omWN2xGSVjB8Th5ak+VVXvmqu16H3QWDrpBRzh2AdQ07TxPtzXJ5HTguZ3UefD2Wp71nejaUf4H5FQTMtMMdzbDO8c7Gi2lS7JaMTQfPntUC0vUKz2zq3Z9068DvTKaaY3bpQ9ZYlBjnB2rYJljlGsqViXhco3XLwyqi7a96izPWMk63XbZ+sdiPdB/mP0QWV3w4WCupzPj+gpKIgIiICIiAiIgIiIC8J3r1RL0ZWJ3Ch8iglVXq5RspGjiORK3st8g+M+OajadJnSG3zwBskNn+0Rt/ixsNJg38cQOTyNrcjuqqG12CC1NbJZZOqklBc2ORro8WurHCrDlyOvFXLb2ftAPmFwPSK6WyWzrIiYJg0kSMFSdKY698ZkU14q2NVyiHeTpYHmOZha4eII2EEZEKG638D5LoLJZ3vbScNDwaVYatd/qFcxXcrBl1Mp2mg811S2xz2SVadGeiYZhltBD3ZFrAasbtBJ+I+nNdeuFsgEWUcsjBsaHnCP+05LoLmvcvd1clMXwu0xU1BG9c+WOU7rbHKXqLiRgIIIqDkVzF5ROhOdSw913yO4rqVhLGHAhwBByIOYKnx+S4X+keTxzOOIltirbVaArS/rmDH/8PIDXWMmpZxB3cCuVvWzzM0bXlmujOzKcoxwll1U2G+nRGmrdx2cirm7b4E1era8loq4BpNBxIyXJXHdjJHYrdOYGA5MDXYn7+1Qho9V9Ouy32GGMMgmhawbA9tSd5qak8SuW5OiYqV14gbVGlvpoyrmru+J7PMBgfE94OwgmlDWvDRc8+7HE0Zl+UAeya62nfelxcdnNoq5xoxpoR8TjrTgF1TGAAACgGgC4mwRy2d2RodoOjuDgutu+3CQbnDVu7iN4VUpaIiAiIgIiICIiAiIgLCdlWuG8EeizRByNUWVqbhe4bnEeq0l6qlsVLezaTsO9pHkrTrFW3uc43bngeeSnH2i3pMsTBqVnNIoZlotUk2WQc51aBrRUnWp12UXdrpx7Ud/3y6GRmVWucGnhXaruG2FpY9vwkOHgud6SPEzBFGRrieXAVa8ZNFRU0FTpvUy7XhkTWySAkClW1pTZrwWdvuVpJ9x9ajna4Va4Ea5EFU98XwGigdQep5L53dtqs1mdJIwF0riSHONQ0HUMGg56qZ0Ykfa7T1kgPVR5gnRz/hA5a+AUePDGd08mddayHgtNssOLNtK7a7RuB2eStC1QJ5j1zGDbUnkB/wDFtbLO2WO/cczbLHJHnI5mHMuZTYATk4mpOSn3f0OkfGyVk7B1jGvAwOoMQBpWvHcsem5Aj8FZdF+l9l+zwRy2iOOURNaWuNKYeyKk5AmlacVx5e3XPTXYLkkheete1xIFMNchU1rUcFd2Fg02hZSyB7y5pDhlQgggimwjxUeKWkwGxwp4j9FX/ir9pN9QVFd1D5KDFVpDm6j14Hgru0MxMVNCNm7JZNF9BKHNDht/RC2KsuuShLDtzHzVmgIiICIiAi8WLpmjVw80Rtmi0G1s3+QKw+3N2AnwU8arzx/UpeOdTVRxaidGOWL5XEt7G3aRuKcannK5u+30mdsxAOHiP7KuMysOmVQ5jiAMQpruNf8Acuehmz4bfkmlbasOsVffkrhFVtMjU19Pmtwl/XgVGvR1YnDkp0iXtvtLnENLMOYBNeIBWiO0ujcDIAW5g0qCMjoQajw3LfG/7qOjSSWN9BT3CwfYJH98YRu2+X1XTL0xs30qL/fPK7su7LR/ikuNanuuwNJFKaqgsj3vmET3NFQTUV2HTVddeUTqdkUNdo2Z12clx9qDo7TZ3uIp1uE0yyNBu4lZ5e2uHrTZf1k6ksDXYsdc3Cn4aUFcu8uu6GyysgJaG0xE7+e1UXTGIl8XVtLqONAASadmmnJXfR8TMgwuhc3Fi7zXA58+Ct45N9qeXdjrP3j91jpnpTZWtP7qBYZZnz4gG5M4bSOPBSZbuc2z0e4DQ5cTXJao5nws+7a3MDM0qRsrmpzyhhjdOe6aWh57MlK1plyXzK/XAPy1ou7v+Z0jqupUVrTSuxfPekeUg4hc8vbezp9o/ZfaMd2w72mRp8JX/IhXtvNCCNQargP2L3hWKaAnNrhI3k4YXU5Fg/mX0eSAvIaNvttV76UxW9lfjjB3iqqpWUkPHNWwAY0NGgFFVSOq8nwWTV5jwuDtx9Nvor0FUcrclZ3dJWNvDLyyQSUREBQprUa0b5qaos1mrmFbHW+2Xl5a/wCUN7ydSSsKLa+IjUFayuia+nFbftisSVmvKKyNsPtDxo4+/usX3k8UJANDXSmwj5rMtWuRipcI0nkyn2or8vOWTDlH2SSMiDmKEVLj7LmeveDRwoBteR6uBoPJdnaLKDsUJ93jYKcvoqcGnzVRNe4CpBpvb2hoR8Nd+pWE8uJhDSDyIpxz02q1tF0AgilKgglpLTnvpqosd2SNFGvxbDiqHlu7Hnl+qqtwq08mNYWFzwGlgrgNKVFKgk7TxVm68JCM4gORB93Kj6q1Mq2LC1pJJx0edKDOh3DnRZfZrWaVnDchXCNfICi2wtk0plZve1nbX1d2BiFPiwihqa7uCrp4W1Bniq0GoLQHUIzBNCXbNg1Uae7XmoktjquIAAoDroKn6qW7oXOxmPDNJpliYXbdlFXKrY2X1/iTaulEberbHZ34Rt7A3ZuGKo04qYOk32hrmso00xAEbtMxlnp4qPN0fZBY3PtLAJpHBjGvcCIwXDPdioCa7Ml7fsEEMML4Hwh1MEjWOZiOLMEgZmhy8RuWXJvx66SJbRK6HCdRQUy0By27vZaXxPLAHOOgFMt3BQrHeYJzV3FIHBRbKmTTmLxstGr5z0tj7TTxK+t3tF2SubFrs4aIprpFtcX5Flet7RDRoMhUgVqBmFETXOfs1txitsWtJD1RA24+7l+YNX6Is8WBtT3j6KruboxY7JR1nsscb6d7N7xXUB7qup4qbaZ/NTbvpEmmu2WmmQ1PotEDFiGZ1UljVVZg8ZKTc57Lhud7gLRIFtub4+Y9kFkiIgIiICxLAdQFkiDUbO38IWJsjd3qVvRTyqtwxv0jGxt4rXNYgATU5A7vopqwl7p5H2U8r+q/Fh+OGtd6PBIAbruP1VTe1/yxhuEMzcBm06E81KvEdo81SX02uHmE539Piw/Gu9+lNoYSGYNtOxXltXKy9OLaSQZmsO4RMBHmCujis5fb4mj/AD4/LG0n0X2a02SN4PWRsf8Ama13uFPOnxY/j5OLwlwtxSOPZbXQZ0FdFUW+1OqSXPIAJpiOdNitLSKlVNoYC6h0OR5HIqu6tMZPpzjppLS7CG4WnMjhxO1dRdENojYWttUzGEUIbI8DwFcvBXlr6KwWObq4HyPqxpeZC0kZmgFGjZn4hRr3nDG56DclpIrHxxh1XAvd+J5LifErKSziQUbF46K9ui4sRBcKk+i6GSysjFGtA4qFnAsuCetRLhG4ivrVXd1tkYaPeCN9CrSd4CgT2oBBIt8nZzU3oIW/e4Ymtc3J01e0cRqGDcAGkmh3Li7yvxgIaZGtqQKmtG1OpoCaBfWOi9ihjszBBI2VjhiMjSCJHHVwI2ZUpwQbIXGuEA0OYG0De7mdn6EG2uMctJZGfefw2gEENbQOxE65uG7WivcDWYnmgFKuJOQAGZ8guLsgNstbpnj7qGjqHgCYYzxoS8je6mxTEV0EakNC0WePJSQEpGqbRb7pZRhP4nE/L5LRKK0A1OSs42YQANAKKEskREBERAREQEREBYyHI8lkq+9Yy4spWge0mnMaoOKvMdo81SXsO7z+Svr0HbdzVFew7vj7FBs6PTht5xFwFDIW573Mc1vqQvrRC+f3F0UkfJFaC5rW42SjUuIBDhls0XWdJb0Fngc4d93ZYP8AUdvhqg+ZW8UcQNhI8ioNkY10rA80aXsDjuBcKqWx1MyqgkuLgONEHdX0K2yc1r2m+FI2CnouevNmJ7Rvc33Cuo5TJV7hRzu0eZ1Ve6MGZo/1V8s0HX3QygrwVN0ntj44pHsAc5rSQDoSN6vruZRp5KivtrXUa7Nr3NaRpUOcARXZqg4v952p4q9jW/lBPrVRpmvd33nzp6BdzH0eillIhY8sp2GGQ0La/wAWR2rWn4W5k6ncJp/Z+w69U3k17v6nLTeMZayr5XNYmbSFldV6S2JxfZbRg2uZ3o3/AJ2aHnkdxC+qx/s5h2yeTAPbNTY+g0A+J3k0/wBQKXKJ4VTHpa612SFojpLKB1sYDhU1IZGA7PC6gcdgbUVNV09ku8WeyiOtXuNXu/E9xq8+6k3ZckMBrGztaYjStOFMh4BZXiauY3m4+w+aouRNyXpWZC0zyUBKipe2N1ZTwaT6gKxVVc7auc7hTzNfkrVAREQEREBERAREQF4ULlqdOEHC3qO27mqe3srT9bCrm9u+7mqufUIJUl9WyKKOCB8TQGDtYDJKARkAO74lQpbLPhxTOlmc41Je7ERlsaMmDgFcSz02bB7BaTbSgp4bEZTTTePqrGC5Ws1zWXX9rFTM6nfzW37fwCD2VgAoAqxkJEzSBtPsVPday6oDKHYaaealXfYy4gnM7TSnoEF3Yndhcn0mfV8bdjpWA+eXrRda+TC3CFynSBvaiP8Azo/6gg7LorFSJzvidI+p/KcIHLI+ZV0uauO8Gsio57W/eS94gf4jt6nDpHZttphr/wBVlfKqC3RVX/6Ozf57c9NaHkaUU2y26OT+FKx/5XB1OdEEhVx7UrjuoPr7lWKrbEagu/ESfMoNzlT2+1Avwg5DXnuVpaTRp5LnbRZ+rmc3ZWreLTmPp4ILKw2jq31Pddk75HwXQLnIhUK1uyarcJ1b6t2fRBOREQEREBERAWqeYNFXGi2qDelnLhkdPJBAtN6/hb4n6KPZ5ZZHjDoCK5CgFdpWiVtEs9sczJpyOoQU15ucXu7JyJ0z2qrvcuiaHuaQKjMhWFraeuccTsJPaFTmPAhc/f0Li6pc4sr2WlzqDwJKnSu7+LixXi2QCru1tByI8FIIB0XJ2QYcwrKC2mtBU8BmfRErnql4Yl7ZLK91CQRuH1U58BUJSbks7XNoe8DmNqvH2drW0aKb1yEjSDlUHeFpnmkdkXvI3FxIQX1ttrG6uqdzcyqR8vWuaDGKBwcO0a9k1rkNclDwnct1neWuB3FBg2xtL3OwR4i53aLSXd40zqFPjhP4yOX/ALVUO1TdU8lwcY3HE1zQXUrq0gZ61PivBfEY2uPJjvmFKFo2wg/Gf5Y//FR3XeYnFzWBwJBJYMEgIrRwLaUOZzbhOZ10Wqz3xiNI4ZXc+rYPNzwpf22an8Fg/PM0f0tcnZ0sbD0heR1b6yBwIZKA0OrTSQCgqN4A2dkZlX1kbRgXGWJ7jO0ubE2ta9W97id1atAK7SE9kIMLV3TyUHpRgDWuL2h7SBhqMTmnWg1y181Ktx7DqakUC5mC4xWrjn6qEraxPqFYWXKRvGoPKlfkFCs0IbkFNg/iM5n2KC1REQEREBERAREQRLRd0b+8wV3jI+igv6PM+GSRviCPZXKIOdf0XBNeuPi3+61S9EGO77q+B+q6dEHMM6HQj4a+A+imwXHGzuxgK6RBWfYuCxdYAditUQUj7oB2LUbkC6BEFALlbuWLrkYdWroV5RBzH7haNC4cK5eRXn7maN/nT2XTloWL4QUHKzWBjRmCeFSa+ZWiOyYj2Y2jwqVfzwYX1eOzv2DnuU+MADsjyQU9huWhxOyVm5gGi2OK1k70EK3g0FBXPTRRWl22N3gWH/cptoOKgbma6DNSobOdqCujJ/y3+QPsSpVnjJc04TQGpqKbKfNWDYwFmgIiICIiAiIgIiICIiAiIgIiICIiAiIgIiICIiAtRszDqxv8oW1EGoWdn4G+QWQhb+EeQWaIFEREBERAREQf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" name="AutoShape 8" descr="data:image/jpeg;base64,/9j/4AAQSkZJRgABAQAAAQABAAD/2wCEAAkGBxQTERUUEBAUFBQUFBUVFBUTFRQVFRQVGBUWGBQVFBYYHCggGBolHRQUITEhJSkrLi4uGB8zODMsNygtLisBCgoKDg0OGhAQGCwcHBwsLCwsLCwsLCwsLCwsKywsLCwsLCwsKywsLCwsMSwsLSwsLCwsLCwrLCwtLCssKywsLP/AABEIANkA6QMBIgACEQEDEQH/xAAcAAEAAgMBAQEAAAAAAAAAAAAABAUCAwYBBwj/xABDEAABAwEFBAgDBQYEBwEAAAABAAIDEQQFEiExQVFhcQYTIjKBkaGxQsHRFCNScvAHFTOSsuFDU2LCJGNzgtLi8Rb/xAAYAQEAAwEAAAAAAAAAAAAAAAAAAQIDBP/EACIRAQEAAgICAwADAQAAAAAAAAABAhESIQMxE0FRQmGxIv/aAAwDAQACEQMRAD8A+4oiICIiAiIgIiICIiAiIgIiICIiAiIgIiICLwlYlx2BBmi1EO3rW6Vw1AKCSi0RWoHI5Hj8it6AiIgIiICIiAiIgIiICIiAiIgISvCvKIPDKFh9pbtNOYW2ijWxoogktcDoar1UPXlhq0+Gw81bWK1CRtRyI3FBIRFiSg9LgFgJQTQVXi9HBBlRZLEFZICwlGSzWqQoIU8aysdqIOFx/KfkVlIoVoagu0UewzY2AnXQ8wpCAiIgIiICIiAiIgIiICIvCgwL160qH1qdetJhtnckx7slW2qVezWpVtonVp49RHNrtEqxuq24Jhnk7snx0PmoNpmUAz5jms8ppeXb6O4rF7lgX5+S1yPUzFW5dsZHraHKvmmoRzClNcp0naQHLYHKMCvQ5UqyQXLS5yxLli4qEsHlRZlIcVGmKDfczu+OIPnX6KzVZcze+eQ9/qrNAREQEREBERAREQEREBERBSzvoSNxUd06l35ZzTG0aDtAbt65p9tG9dXisrn8m4sZZ1CnnUOS2cVDltS2sYyt1omWN2xGSVjB8Th5ak+VVXvmqu16H3QWDrpBRzh2AdQ07TxPtzXJ5HTguZ3UefD2Wp71nejaUf4H5FQTMtMMdzbDO8c7Gi2lS7JaMTQfPntUC0vUKz2zq3Z9068DvTKaaY3bpQ9ZYlBjnB2rYJljlGsqViXhco3XLwyqi7a96izPWMk63XbZ+sdiPdB/mP0QWV3w4WCupzPj+gpKIgIiICIiAiIgIiIC8J3r1RL0ZWJ3Ch8iglVXq5RspGjiORK3st8g+M+OajadJnSG3zwBskNn+0Rt/ixsNJg38cQOTyNrcjuqqG12CC1NbJZZOqklBc2ORro8WurHCrDlyOvFXLb2ftAPmFwPSK6WyWzrIiYJg0kSMFSdKY698ZkU14q2NVyiHeTpYHmOZha4eII2EEZEKG638D5LoLJZ3vbScNDwaVYatd/qFcxXcrBl1Mp2mg811S2xz2SVadGeiYZhltBD3ZFrAasbtBJ+I+nNdeuFsgEWUcsjBsaHnCP+05LoLmvcvd1clMXwu0xU1BG9c+WOU7rbHKXqLiRgIIIqDkVzF5ROhOdSw913yO4rqVhLGHAhwBByIOYKnx+S4X+keTxzOOIltirbVaArS/rmDH/8PIDXWMmpZxB3cCuVvWzzM0bXlmujOzKcoxwll1U2G+nRGmrdx2cirm7b4E1era8loq4BpNBxIyXJXHdjJHYrdOYGA5MDXYn7+1Qho9V9Ouy32GGMMgmhawbA9tSd5qak8SuW5OiYqV14gbVGlvpoyrmru+J7PMBgfE94OwgmlDWvDRc8+7HE0Zl+UAeya62nfelxcdnNoq5xoxpoR8TjrTgF1TGAAACgGgC4mwRy2d2RodoOjuDgutu+3CQbnDVu7iN4VUpaIiAiIgIiICIiAiIgLCdlWuG8EeizRByNUWVqbhe4bnEeq0l6qlsVLezaTsO9pHkrTrFW3uc43bngeeSnH2i3pMsTBqVnNIoZlotUk2WQc51aBrRUnWp12UXdrpx7Ud/3y6GRmVWucGnhXaruG2FpY9vwkOHgud6SPEzBFGRrieXAVa8ZNFRU0FTpvUy7XhkTWySAkClW1pTZrwWdvuVpJ9x9ajna4Va4Ea5EFU98XwGigdQep5L53dtqs1mdJIwF0riSHONQ0HUMGg56qZ0Ykfa7T1kgPVR5gnRz/hA5a+AUePDGd08mddayHgtNssOLNtK7a7RuB2eStC1QJ5j1zGDbUnkB/wDFtbLO2WO/cczbLHJHnI5mHMuZTYATk4mpOSn3f0OkfGyVk7B1jGvAwOoMQBpWvHcsem5Aj8FZdF+l9l+zwRy2iOOURNaWuNKYeyKk5AmlacVx5e3XPTXYLkkheete1xIFMNchU1rUcFd2Fg02hZSyB7y5pDhlQgggimwjxUeKWkwGxwp4j9FX/ir9pN9QVFd1D5KDFVpDm6j14Hgru0MxMVNCNm7JZNF9BKHNDht/RC2KsuuShLDtzHzVmgIiICIiAi8WLpmjVw80Rtmi0G1s3+QKw+3N2AnwU8arzx/UpeOdTVRxaidGOWL5XEt7G3aRuKcannK5u+30mdsxAOHiP7KuMysOmVQ5jiAMQpruNf8Acuehmz4bfkmlbasOsVffkrhFVtMjU19Pmtwl/XgVGvR1YnDkp0iXtvtLnENLMOYBNeIBWiO0ujcDIAW5g0qCMjoQajw3LfG/7qOjSSWN9BT3CwfYJH98YRu2+X1XTL0xs30qL/fPK7su7LR/ikuNanuuwNJFKaqgsj3vmET3NFQTUV2HTVddeUTqdkUNdo2Z12clx9qDo7TZ3uIp1uE0yyNBu4lZ5e2uHrTZf1k6ksDXYsdc3Cn4aUFcu8uu6GyysgJaG0xE7+e1UXTGIl8XVtLqONAASadmmnJXfR8TMgwuhc3Fi7zXA58+Ct45N9qeXdjrP3j91jpnpTZWtP7qBYZZnz4gG5M4bSOPBSZbuc2z0e4DQ5cTXJao5nws+7a3MDM0qRsrmpzyhhjdOe6aWh57MlK1plyXzK/XAPy1ou7v+Z0jqupUVrTSuxfPekeUg4hc8vbezp9o/ZfaMd2w72mRp8JX/IhXtvNCCNQargP2L3hWKaAnNrhI3k4YXU5Fg/mX0eSAvIaNvttV76UxW9lfjjB3iqqpWUkPHNWwAY0NGgFFVSOq8nwWTV5jwuDtx9Nvor0FUcrclZ3dJWNvDLyyQSUREBQprUa0b5qaos1mrmFbHW+2Xl5a/wCUN7ydSSsKLa+IjUFayuia+nFbftisSVmvKKyNsPtDxo4+/usX3k8UJANDXSmwj5rMtWuRipcI0nkyn2or8vOWTDlH2SSMiDmKEVLj7LmeveDRwoBteR6uBoPJdnaLKDsUJ93jYKcvoqcGnzVRNe4CpBpvb2hoR8Nd+pWE8uJhDSDyIpxz02q1tF0AgilKgglpLTnvpqosd2SNFGvxbDiqHlu7Hnl+qqtwq08mNYWFzwGlgrgNKVFKgk7TxVm68JCM4gORB93Kj6q1Mq2LC1pJJx0edKDOh3DnRZfZrWaVnDchXCNfICi2wtk0plZve1nbX1d2BiFPiwihqa7uCrp4W1Bniq0GoLQHUIzBNCXbNg1Uae7XmoktjquIAAoDroKn6qW7oXOxmPDNJpliYXbdlFXKrY2X1/iTaulEberbHZ34Rt7A3ZuGKo04qYOk32hrmso00xAEbtMxlnp4qPN0fZBY3PtLAJpHBjGvcCIwXDPdioCa7Ml7fsEEMML4Hwh1MEjWOZiOLMEgZmhy8RuWXJvx66SJbRK6HCdRQUy0By27vZaXxPLAHOOgFMt3BQrHeYJzV3FIHBRbKmTTmLxstGr5z0tj7TTxK+t3tF2SubFrs4aIprpFtcX5Flet7RDRoMhUgVqBmFETXOfs1txitsWtJD1RA24+7l+YNX6Is8WBtT3j6KruboxY7JR1nsscb6d7N7xXUB7qup4qbaZ/NTbvpEmmu2WmmQ1PotEDFiGZ1UljVVZg8ZKTc57Lhud7gLRIFtub4+Y9kFkiIgIiICxLAdQFkiDUbO38IWJsjd3qVvRTyqtwxv0jGxt4rXNYgATU5A7vopqwl7p5H2U8r+q/Fh+OGtd6PBIAbruP1VTe1/yxhuEMzcBm06E81KvEdo81SX02uHmE539Piw/Gu9+lNoYSGYNtOxXltXKy9OLaSQZmsO4RMBHmCujis5fb4mj/AD4/LG0n0X2a02SN4PWRsf8Ama13uFPOnxY/j5OLwlwtxSOPZbXQZ0FdFUW+1OqSXPIAJpiOdNitLSKlVNoYC6h0OR5HIqu6tMZPpzjppLS7CG4WnMjhxO1dRdENojYWttUzGEUIbI8DwFcvBXlr6KwWObq4HyPqxpeZC0kZmgFGjZn4hRr3nDG56DclpIrHxxh1XAvd+J5LifErKSziQUbF46K9ui4sRBcKk+i6GSysjFGtA4qFnAsuCetRLhG4ivrVXd1tkYaPeCN9CrSd4CgT2oBBIt8nZzU3oIW/e4Ymtc3J01e0cRqGDcAGkmh3Li7yvxgIaZGtqQKmtG1OpoCaBfWOi9ihjszBBI2VjhiMjSCJHHVwI2ZUpwQbIXGuEA0OYG0De7mdn6EG2uMctJZGfefw2gEENbQOxE65uG7WivcDWYnmgFKuJOQAGZ8guLsgNstbpnj7qGjqHgCYYzxoS8je6mxTEV0EakNC0WePJSQEpGqbRb7pZRhP4nE/L5LRKK0A1OSs42YQANAKKEskREBERAREQEREBYyHI8lkq+9Yy4spWge0mnMaoOKvMdo81SXsO7z+Svr0HbdzVFew7vj7FBs6PTht5xFwFDIW573Mc1vqQvrRC+f3F0UkfJFaC5rW42SjUuIBDhls0XWdJb0Fngc4d93ZYP8AUdvhqg+ZW8UcQNhI8ioNkY10rA80aXsDjuBcKqWx1MyqgkuLgONEHdX0K2yc1r2m+FI2CnouevNmJ7Rvc33Cuo5TJV7hRzu0eZ1Ve6MGZo/1V8s0HX3QygrwVN0ntj44pHsAc5rSQDoSN6vruZRp5KivtrXUa7Nr3NaRpUOcARXZqg4v952p4q9jW/lBPrVRpmvd33nzp6BdzH0eillIhY8sp2GGQ0La/wAWR2rWn4W5k6ncJp/Z+w69U3k17v6nLTeMZayr5XNYmbSFldV6S2JxfZbRg2uZ3o3/AJ2aHnkdxC+qx/s5h2yeTAPbNTY+g0A+J3k0/wBQKXKJ4VTHpa612SFojpLKB1sYDhU1IZGA7PC6gcdgbUVNV09ku8WeyiOtXuNXu/E9xq8+6k3ZckMBrGztaYjStOFMh4BZXiauY3m4+w+aouRNyXpWZC0zyUBKipe2N1ZTwaT6gKxVVc7auc7hTzNfkrVAREQEREBERAREQF4ULlqdOEHC3qO27mqe3srT9bCrm9u+7mqufUIJUl9WyKKOCB8TQGDtYDJKARkAO74lQpbLPhxTOlmc41Je7ERlsaMmDgFcSz02bB7BaTbSgp4bEZTTTePqrGC5Ws1zWXX9rFTM6nfzW37fwCD2VgAoAqxkJEzSBtPsVPday6oDKHYaaealXfYy4gnM7TSnoEF3Yndhcn0mfV8bdjpWA+eXrRda+TC3CFynSBvaiP8Azo/6gg7LorFSJzvidI+p/KcIHLI+ZV0uauO8Gsio57W/eS94gf4jt6nDpHZttphr/wBVlfKqC3RVX/6Ozf57c9NaHkaUU2y26OT+FKx/5XB1OdEEhVx7UrjuoPr7lWKrbEagu/ESfMoNzlT2+1Avwg5DXnuVpaTRp5LnbRZ+rmc3ZWreLTmPp4ILKw2jq31Pddk75HwXQLnIhUK1uyarcJ1b6t2fRBOREQEREBERAWqeYNFXGi2qDelnLhkdPJBAtN6/hb4n6KPZ5ZZHjDoCK5CgFdpWiVtEs9sczJpyOoQU15ucXu7JyJ0z2qrvcuiaHuaQKjMhWFraeuccTsJPaFTmPAhc/f0Li6pc4sr2WlzqDwJKnSu7+LixXi2QCru1tByI8FIIB0XJ2QYcwrKC2mtBU8BmfRErnql4Yl7ZLK91CQRuH1U58BUJSbks7XNoe8DmNqvH2drW0aKb1yEjSDlUHeFpnmkdkXvI3FxIQX1ttrG6uqdzcyqR8vWuaDGKBwcO0a9k1rkNclDwnct1neWuB3FBg2xtL3OwR4i53aLSXd40zqFPjhP4yOX/ALVUO1TdU8lwcY3HE1zQXUrq0gZ61PivBfEY2uPJjvmFKFo2wg/Gf5Y//FR3XeYnFzWBwJBJYMEgIrRwLaUOZzbhOZ10Wqz3xiNI4ZXc+rYPNzwpf22an8Fg/PM0f0tcnZ0sbD0heR1b6yBwIZKA0OrTSQCgqN4A2dkZlX1kbRgXGWJ7jO0ubE2ta9W97id1atAK7SE9kIMLV3TyUHpRgDWuL2h7SBhqMTmnWg1y181Ktx7DqakUC5mC4xWrjn6qEraxPqFYWXKRvGoPKlfkFCs0IbkFNg/iM5n2KC1REQEREBERAREQRLRd0b+8wV3jI+igv6PM+GSRviCPZXKIOdf0XBNeuPi3+61S9EGO77q+B+q6dEHMM6HQj4a+A+imwXHGzuxgK6RBWfYuCxdYAditUQUj7oB2LUbkC6BEFALlbuWLrkYdWroV5RBzH7haNC4cK5eRXn7maN/nT2XTloWL4QUHKzWBjRmCeFSa+ZWiOyYj2Y2jwqVfzwYX1eOzv2DnuU+MADsjyQU9huWhxOyVm5gGi2OK1k70EK3g0FBXPTRRWl22N3gWH/cptoOKgbma6DNSobOdqCujJ/y3+QPsSpVnjJc04TQGpqKbKfNWDYwFmgIiICIiAiIgIiICIiAiIgIiICIiAiIgIiICIiAtRszDqxv8oW1EGoWdn4G+QWQhb+EeQWaIFEREBERAREQf/9k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8202" name="Picture 10" descr="http://us.cdn3.123rf.com/168nwm/digitalgenetics/digitalgenetics1011/digitalgenetics101100236/8164997-hombre-3d-trabajando-en-equip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653136"/>
            <a:ext cx="2676401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4084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Pergamino horizontal"/>
          <p:cNvSpPr/>
          <p:nvPr/>
        </p:nvSpPr>
        <p:spPr>
          <a:xfrm>
            <a:off x="-15389" y="2663577"/>
            <a:ext cx="9159389" cy="1512168"/>
          </a:xfrm>
          <a:prstGeom prst="horizontalScrol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</a:pPr>
            <a:endParaRPr lang="es-MX" sz="2400" b="1" dirty="0" smtClean="0">
              <a:solidFill>
                <a:schemeClr val="tx1"/>
              </a:solidFill>
              <a:latin typeface="+mj-lt"/>
            </a:endParaRPr>
          </a:p>
          <a:p>
            <a:pPr lvl="0" algn="ctr">
              <a:spcBef>
                <a:spcPct val="20000"/>
              </a:spcBef>
            </a:pPr>
            <a:r>
              <a:rPr lang="es-MX" sz="2000" b="1" spc="300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PRESUPUESTO DE </a:t>
            </a:r>
            <a:r>
              <a:rPr lang="es-MX" sz="2000" b="1" spc="300" dirty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EGRESOS CIUDADANO </a:t>
            </a:r>
            <a:r>
              <a:rPr lang="es-MX" sz="2000" b="1" spc="300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xmlns="" val="400266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285852" y="1500174"/>
            <a:ext cx="6886549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¿Qué es la Ley de Ingresos y cual es su importancia?</a:t>
            </a:r>
          </a:p>
          <a:p>
            <a:pPr algn="just"/>
            <a:endParaRPr lang="es-MX" b="1" dirty="0">
              <a:latin typeface="Calibri" pitchFamily="34" charset="0"/>
            </a:endParaRPr>
          </a:p>
          <a:p>
            <a:r>
              <a:rPr lang="es-MX" sz="1600" b="1" dirty="0" smtClean="0">
                <a:latin typeface="Arial" pitchFamily="34" charset="0"/>
                <a:cs typeface="Arial" pitchFamily="34" charset="0"/>
              </a:rPr>
              <a:t>El Instituto no cuenta con una Ley de Ingresos.</a:t>
            </a:r>
          </a:p>
          <a:p>
            <a:r>
              <a:rPr lang="es-MX" sz="1600" b="1" dirty="0" smtClean="0">
                <a:latin typeface="Arial" pitchFamily="34" charset="0"/>
                <a:cs typeface="Arial" pitchFamily="34" charset="0"/>
              </a:rPr>
              <a:t>Los ingresos que percibe corresponden a las aportaciones de los trabajadores del Gobierno del Estado y a las aportaciones de las Dependencias en donde laboran.</a:t>
            </a:r>
          </a:p>
          <a:p>
            <a:r>
              <a:rPr lang="es-MX" sz="1600" b="1" dirty="0" smtClean="0">
                <a:latin typeface="Arial" pitchFamily="34" charset="0"/>
                <a:cs typeface="Arial" pitchFamily="34" charset="0"/>
              </a:rPr>
              <a:t>Los porcentajes de aportación se encuentran establecidos en la Ley de Pensiones y Otros Beneficios Sociales para los Trabajadores al Servicio del Estado de Coahuila de Zaragoza.</a:t>
            </a:r>
          </a:p>
          <a:p>
            <a:pPr algn="just"/>
            <a:endParaRPr lang="es-MX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2877" y="332656"/>
            <a:ext cx="1371600" cy="132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225815"/>
            <a:ext cx="1512168" cy="1390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0868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243738" cy="4809146"/>
          </a:xfrm>
        </p:spPr>
        <p:txBody>
          <a:bodyPr>
            <a:normAutofit/>
          </a:bodyPr>
          <a:lstStyle/>
          <a:p>
            <a:r>
              <a:rPr lang="es-MX" sz="2200" b="1" dirty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¿Qué es el presupuesto ciudadano</a:t>
            </a:r>
            <a:r>
              <a:rPr lang="es-MX" sz="22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/>
            <a:endParaRPr lang="es-MX" sz="1800" b="1" dirty="0" smtClean="0">
              <a:solidFill>
                <a:schemeClr val="accent3">
                  <a:lumMod val="50000"/>
                </a:schemeClr>
              </a:solidFill>
              <a:latin typeface="+mj-lt"/>
              <a:cs typeface="Aharoni" pitchFamily="2" charset="-79"/>
            </a:endParaRPr>
          </a:p>
          <a:p>
            <a:pPr algn="just"/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Para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todos los ciudadanos es de importancia conocer que hace el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Instituto con los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Ingresos obtenidos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MX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 tener acceso a esta información, los ciudadanos pueden darse cuenta de los gastos cubiertos por el Instituto en cada ejercicio, siendo el principal, el pago de la pensiones otorgadas a los trabajadores del Gobierno del Estado.- que alcanzaron los requisitos para obtenerlas. </a:t>
            </a:r>
          </a:p>
          <a:p>
            <a:pPr algn="just"/>
            <a:endParaRPr lang="es-MX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esta manera el Presupuesto Ciudadano tiene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finalidad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que conozcamos las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decisiones del Instituto que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benefician a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los trabajadores,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permitiéndonos analizar los resultados que brinda el Gobierno en materia de Transparencia Presupuestal.</a:t>
            </a:r>
          </a:p>
          <a:p>
            <a:endParaRPr lang="es-MX" sz="1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" name="Picture 2" descr="http://cdn2.letraslibres.com/cdn/farfuture/D90dVl6WbmmwOoz8DBT8I5wDkpY51siBTj2-sqJ2zjw/mtime:1316455758/sites/default/files/imagecache/revista_articulo_588_480/cari-presupues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085184"/>
            <a:ext cx="1656184" cy="14293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xmlns="" val="299523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571472" y="2571744"/>
            <a:ext cx="7858180" cy="2571768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endParaRPr lang="es-MX" sz="2600" b="1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s-MX" sz="2600" b="1" dirty="0">
                <a:latin typeface="Arial" pitchFamily="34" charset="0"/>
                <a:cs typeface="Arial" pitchFamily="34" charset="0"/>
              </a:rPr>
              <a:t>Presupuesto 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de Egresos es el documento que establece 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la aplicación anual de lo 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Ingresos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del Instituto.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Su importancia radica en que es un documento regulador de las erogaciones, y por lo mismo, éstas no deben realizarse, fuera de lo establecido en este documento</a:t>
            </a:r>
          </a:p>
          <a:p>
            <a:pPr algn="just">
              <a:lnSpc>
                <a:spcPct val="170000"/>
              </a:lnSpc>
            </a:pPr>
            <a:endParaRPr lang="es-MX" sz="2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2000232" y="285729"/>
            <a:ext cx="5715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540000"/>
            <a:r>
              <a:rPr lang="es-MX" sz="2000" b="1" dirty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¿Qué es el </a:t>
            </a:r>
            <a:r>
              <a:rPr lang="es-MX" sz="20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Presupuesto </a:t>
            </a:r>
            <a:r>
              <a:rPr lang="es-MX" sz="2000" b="1" dirty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de Egresos y cuál es su importancia?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035" y="428604"/>
            <a:ext cx="1571636" cy="10278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 descr="C:\Users\diego.aguilerah\Desktop\dinero_3d_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72330" y="5072074"/>
            <a:ext cx="1368152" cy="13681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xmlns="" val="135329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229770" cy="5162128"/>
          </a:xfrm>
        </p:spPr>
        <p:txBody>
          <a:bodyPr>
            <a:normAutofit/>
          </a:bodyPr>
          <a:lstStyle/>
          <a:p>
            <a:r>
              <a:rPr lang="es-MX" sz="2000" b="1" dirty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¿De dónde obtiene el </a:t>
            </a:r>
            <a:r>
              <a:rPr lang="es-MX" sz="20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Instituto los ingresos?</a:t>
            </a:r>
            <a:endParaRPr lang="es-MX" sz="2000" b="1" dirty="0">
              <a:solidFill>
                <a:srgbClr val="986918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  <a:latin typeface="+mj-lt"/>
            </a:endParaRPr>
          </a:p>
          <a:p>
            <a:pPr algn="just"/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dinero del presupuesto proviene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principalmente del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pago de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aportaciones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Gobierno del Estado y de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las dependencias, rendimientos de inversiones e intereses cobrados por préstamos otorgados a trabajadores del Gobierno del Estado.</a:t>
            </a:r>
            <a:endParaRPr lang="es-MX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  <a:latin typeface="+mj-lt"/>
            </a:endParaRPr>
          </a:p>
          <a:p>
            <a:pPr algn="just"/>
            <a:endParaRPr lang="es-MX" dirty="0" smtClean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pic>
        <p:nvPicPr>
          <p:cNvPr id="5122" name="Picture 2" descr="http://us.cdn2.123rf.com/168nwm/yupiramos/yupiramos1303/yupiramos130300455/18333800-dibujos-animados-hombre-de-negocios-dibujo-impuesto-iconos-ilustracion-vectori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212976"/>
            <a:ext cx="1944216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55219766"/>
              </p:ext>
            </p:extLst>
          </p:nvPr>
        </p:nvGraphicFramePr>
        <p:xfrm>
          <a:off x="1000100" y="2786058"/>
          <a:ext cx="6172738" cy="328900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4360932"/>
                <a:gridCol w="1811806"/>
              </a:tblGrid>
              <a:tr h="2445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ORIGEN DE INGRESOS (CRI)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IMPORTE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208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IMPUESTOS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38647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CUOTAS Y APPORTACIONES DE SEGURIDAD SOCIAL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1295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CONTRIBUCIONES DE MEJORAS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1295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DERECHOS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1295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PRODUCTOS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1295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APROVECHAMIENTOS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38647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INGRESOS POR VENTAS DE BIENES Y SERVICIOS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$381,813.60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>
                    <a:solidFill>
                      <a:schemeClr val="accent6">
                        <a:tint val="20000"/>
                        <a:alpha val="91000"/>
                      </a:schemeClr>
                    </a:solidFill>
                  </a:tcPr>
                </a:tc>
              </a:tr>
              <a:tr h="21295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PARTICIPACIONES Y APORTACIONES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>
                    <a:solidFill>
                      <a:schemeClr val="accent6">
                        <a:tint val="20000"/>
                        <a:alpha val="91000"/>
                      </a:schemeClr>
                    </a:solidFill>
                  </a:tcPr>
                </a:tc>
              </a:tr>
              <a:tr h="38647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TRANSFERENCIAS, ASIGNACIONES, SUBSIDIOS Y OTRAS AYUDAS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$119’235,551.04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>
                    <a:solidFill>
                      <a:schemeClr val="accent6">
                        <a:tint val="20000"/>
                        <a:alpha val="91000"/>
                      </a:schemeClr>
                    </a:solidFill>
                  </a:tcPr>
                </a:tc>
              </a:tr>
              <a:tr h="38647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INGRESOS DERIVADOS DE FINANCIAMIENTO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$48’443,590.37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>
                    <a:solidFill>
                      <a:schemeClr val="accent6">
                        <a:tint val="20000"/>
                        <a:alpha val="91000"/>
                      </a:schemeClr>
                    </a:solidFill>
                  </a:tcPr>
                </a:tc>
              </a:tr>
              <a:tr h="2129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$168’060,955.01</a:t>
                      </a:r>
                      <a:endParaRPr lang="es-MX" sz="11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>
                    <a:solidFill>
                      <a:schemeClr val="accent6">
                        <a:tint val="20000"/>
                        <a:alpha val="91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677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243738" cy="5737840"/>
          </a:xfrm>
        </p:spPr>
        <p:txBody>
          <a:bodyPr>
            <a:normAutofit/>
          </a:bodyPr>
          <a:lstStyle/>
          <a:p>
            <a:r>
              <a:rPr lang="es-MX" sz="2000" b="1" dirty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¿Para qué se gasta el Presupuesto?</a:t>
            </a:r>
          </a:p>
          <a:p>
            <a:pPr algn="just"/>
            <a:endParaRPr lang="es-MX" sz="1700" b="1" dirty="0" smtClean="0">
              <a:solidFill>
                <a:srgbClr val="0070C0"/>
              </a:solidFill>
            </a:endParaRPr>
          </a:p>
          <a:p>
            <a:pPr algn="just"/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Clasificación Funcional del Gasto agrupa los gastos según los propósitos u objetivos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socioeconómicos que persigue el Instituto.</a:t>
            </a:r>
          </a:p>
          <a:p>
            <a:pPr algn="just"/>
            <a:endParaRPr lang="es-MX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Presenta el gasto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según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naturaleza de los servicios gubernamentales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brindados.</a:t>
            </a:r>
          </a:p>
          <a:p>
            <a:pPr algn="just"/>
            <a:endParaRPr lang="es-MX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 dicha clasificación se identifica el presupuesto destinado a funciones de gobierno, desarrollo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social, desarrollo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económico y otras no clasificadas; permitiendo determinar los objetivos generales de las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políticas públicas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 los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Ingresos financieros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que se asignan para alcanzar éstos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MX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437112"/>
            <a:ext cx="1296144" cy="12961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53165101"/>
              </p:ext>
            </p:extLst>
          </p:nvPr>
        </p:nvGraphicFramePr>
        <p:xfrm>
          <a:off x="1071538" y="4429132"/>
          <a:ext cx="5743540" cy="146629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4291876"/>
                <a:gridCol w="1451664"/>
              </a:tblGrid>
              <a:tr h="3971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CLASIFICACIÓN FUNCIONAL DEL GASTO (FINALIDAD)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PRESUPUESTADO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174169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GOBIERNO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174169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DESARROLLO SOCIAL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$330’276,472.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174169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DESARROLLO ECONÓMICO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3413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OTRAS CLASIFICADAS EN FUNCIONES ANTERIORES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020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$330’276,472.</a:t>
                      </a:r>
                      <a:endParaRPr lang="es-MX" sz="11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677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200800" cy="6120680"/>
          </a:xfrm>
        </p:spPr>
        <p:txBody>
          <a:bodyPr>
            <a:normAutofit/>
          </a:bodyPr>
          <a:lstStyle/>
          <a:p>
            <a:r>
              <a:rPr lang="es-MX" sz="20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¿Quién gasta el Presupuesto? </a:t>
            </a:r>
          </a:p>
          <a:p>
            <a:endParaRPr lang="es-MX" sz="1400" b="1" dirty="0">
              <a:solidFill>
                <a:schemeClr val="tx1"/>
              </a:solidFill>
            </a:endParaRPr>
          </a:p>
          <a:p>
            <a:pPr algn="just"/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Clasificación Administrativa tiene como propósitos básicos identificar las unidades administrativas a través de las cuales se realiza la asignación, gestión y rendición de los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Ingresos financieros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públicos, así como establecer las bases institucionales y sectoriales para la elaboración y análisis de las estadísticas fiscales, organizadas y agregadas, mediante su integración y consolidación, tal como lo requieren las mejores prácticas y los modelos universales establecidos en la materia. </a:t>
            </a:r>
          </a:p>
          <a:p>
            <a:pPr algn="just"/>
            <a:endParaRPr lang="es-MX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Esta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clasificación además permite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delimitar con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precisión el ámbito de Sector Público de cada orden de gobierno y por ende los alcances de su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probable responsabilidad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fiscal y cuasi fiscal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MX" sz="1600" b="1" dirty="0">
              <a:solidFill>
                <a:srgbClr val="0070C0"/>
              </a:solidFill>
            </a:endParaRPr>
          </a:p>
          <a:p>
            <a:pPr algn="just"/>
            <a:endParaRPr lang="es-MX" sz="1600" dirty="0">
              <a:solidFill>
                <a:schemeClr val="tx1"/>
              </a:solidFill>
            </a:endParaRPr>
          </a:p>
        </p:txBody>
      </p:sp>
      <p:pic>
        <p:nvPicPr>
          <p:cNvPr id="4097" name="Picture 1" descr="C:\Users\luis.flores\Pictures\estructura_organizacio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429131"/>
            <a:ext cx="2952328" cy="1733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0073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548680"/>
            <a:ext cx="7488832" cy="5760640"/>
          </a:xfrm>
        </p:spPr>
        <p:txBody>
          <a:bodyPr>
            <a:normAutofit/>
          </a:bodyPr>
          <a:lstStyle/>
          <a:p>
            <a:r>
              <a:rPr lang="es-MX" sz="2000" b="1" dirty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¿En qué se gasta el Presupuesto</a:t>
            </a:r>
            <a:r>
              <a:rPr lang="es-MX" sz="20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s-MX" sz="1600" b="1" dirty="0">
              <a:solidFill>
                <a:srgbClr val="0070C0"/>
              </a:solidFill>
              <a:latin typeface="+mj-lt"/>
            </a:endParaRPr>
          </a:p>
          <a:p>
            <a:pPr algn="just"/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 Clasificador por Objeto del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Gasto (COG) permite la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obtención de información para el análisis y seguimiento de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gestión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financiera gubernamental, es considerado la clasificación operativa que permite conocer en qué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 gasta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(base del registro de las transacciones económico-financieras) y a su vez permite cuantificar </a:t>
            </a:r>
            <a:r>
              <a:rPr lang="es-MX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demanda </a:t>
            </a:r>
            <a:r>
              <a:rPr lang="es-MX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bienes y servicios que realiza el Sector Público.</a:t>
            </a:r>
          </a:p>
          <a:p>
            <a:pPr algn="just"/>
            <a:endParaRPr lang="es-MX" sz="1600" b="1" dirty="0">
              <a:solidFill>
                <a:schemeClr val="tx1"/>
              </a:solidFill>
              <a:latin typeface="+mj-lt"/>
            </a:endParaRPr>
          </a:p>
          <a:p>
            <a:pPr algn="just"/>
            <a:endParaRPr lang="es-MX" sz="1600" b="1" dirty="0" smtClean="0">
              <a:solidFill>
                <a:schemeClr val="tx1"/>
              </a:solidFill>
              <a:latin typeface="+mj-lt"/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  <a:latin typeface="+mj-lt"/>
            </a:endParaRPr>
          </a:p>
          <a:p>
            <a:pPr algn="just"/>
            <a:endParaRPr lang="es-MX" sz="1600" b="1" dirty="0">
              <a:solidFill>
                <a:srgbClr val="0070C0"/>
              </a:solidFill>
              <a:latin typeface="+mj-lt"/>
            </a:endParaRPr>
          </a:p>
          <a:p>
            <a:pPr algn="just"/>
            <a:endParaRPr lang="es-MX" sz="1600" b="1" dirty="0">
              <a:solidFill>
                <a:srgbClr val="0070C0"/>
              </a:solidFill>
              <a:latin typeface="+mj-lt"/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  <a:latin typeface="+mj-lt"/>
            </a:endParaRPr>
          </a:p>
          <a:p>
            <a:endParaRPr lang="es-MX" dirty="0"/>
          </a:p>
        </p:txBody>
      </p:sp>
      <p:pic>
        <p:nvPicPr>
          <p:cNvPr id="6146" name="Picture 2" descr="http://s3-eu-west-1.amazonaws.com/rankia/images/valoraciones/0016/8193/ganar-dinero-en-internet.png?141140348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37036" y="4078772"/>
            <a:ext cx="1504620" cy="1537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44995473"/>
              </p:ext>
            </p:extLst>
          </p:nvPr>
        </p:nvGraphicFramePr>
        <p:xfrm>
          <a:off x="642910" y="3286124"/>
          <a:ext cx="6588124" cy="2512708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944712"/>
                <a:gridCol w="3934297"/>
                <a:gridCol w="1709115"/>
              </a:tblGrid>
              <a:tr h="236220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CAPÍTULO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IMPORTE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133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SERVICIOS PERSONALES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18’413,702.70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05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MATERIALES Y SUMINISTROS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1’085,787.30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1304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3000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SERVICIOS GENERALES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3’380,686.00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05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4000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TRANSFERENCIAS, ASIGNACIONES, SUBSIDIOS Y OTRAS AYUDAS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306’996,496.00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05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5000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BIENES MUEBLES, INMUEBLES E INTANGIBLES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399,800.00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495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6000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INVERSIÓN PÚBLICA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133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7000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INVERSIONES FINANCIERAS Y OTRAS PROVISIONES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05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8000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PARTICIPACIONES Y APORTACIONES 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133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9000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1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DEUDA PÚBLICA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  <a:tr h="23622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10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330’276,472.00</a:t>
                      </a:r>
                      <a:endParaRPr lang="es-MX" sz="11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677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971600" y="562029"/>
            <a:ext cx="727280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2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es-MX" sz="1400" b="1" dirty="0" smtClean="0">
                <a:solidFill>
                  <a:srgbClr val="986918"/>
                </a:solidFill>
              </a:rPr>
              <a:t>                          </a:t>
            </a:r>
            <a:r>
              <a:rPr lang="es-MX" sz="2000" b="1" dirty="0" smtClean="0">
                <a:solidFill>
                  <a:srgbClr val="986918"/>
                </a:solidFill>
                <a:latin typeface="Arial" pitchFamily="34" charset="0"/>
                <a:cs typeface="Arial" pitchFamily="34" charset="0"/>
              </a:rPr>
              <a:t>¿Se está trabajando para mejorar el Presupuesto?</a:t>
            </a:r>
          </a:p>
          <a:p>
            <a:pPr algn="just"/>
            <a:endParaRPr lang="es-MX" sz="1400" b="1" dirty="0" smtClean="0"/>
          </a:p>
          <a:p>
            <a:pPr algn="just"/>
            <a:r>
              <a:rPr lang="es-MX" sz="1400" b="1" dirty="0" smtClean="0"/>
              <a:t> </a:t>
            </a:r>
          </a:p>
          <a:p>
            <a:pPr algn="just"/>
            <a:r>
              <a:rPr lang="es-MX" sz="1600" b="1" dirty="0" smtClean="0">
                <a:latin typeface="Arial" pitchFamily="34" charset="0"/>
                <a:cs typeface="Arial" pitchFamily="34" charset="0"/>
              </a:rPr>
              <a:t>-  Si.</a:t>
            </a:r>
            <a:endParaRPr lang="es-MX" sz="16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b="1" dirty="0" smtClean="0">
                <a:latin typeface="Arial" pitchFamily="34" charset="0"/>
                <a:cs typeface="Arial" pitchFamily="34" charset="0"/>
              </a:rPr>
              <a:t>- Fortaleciendo el Presupuesto basado en Resultados con la finalidad de orientar las acciones gubernamentales hacía la generación del valor público.</a:t>
            </a:r>
          </a:p>
          <a:p>
            <a:pPr algn="just"/>
            <a:endParaRPr lang="es-MX" sz="16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b="1" dirty="0" smtClean="0">
                <a:latin typeface="Arial" pitchFamily="34" charset="0"/>
                <a:cs typeface="Arial" pitchFamily="34" charset="0"/>
              </a:rPr>
              <a:t>- Fortaleciendo las estructuras orgánicas y funcionales de las instituciones públicas.</a:t>
            </a:r>
          </a:p>
          <a:p>
            <a:pPr algn="just"/>
            <a:endParaRPr lang="es-MX" sz="16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b="1" dirty="0" smtClean="0">
                <a:latin typeface="Arial" pitchFamily="34" charset="0"/>
                <a:cs typeface="Arial" pitchFamily="34" charset="0"/>
              </a:rPr>
              <a:t>- Regulando el ciclo presupuestarios con base en los principios de eficiencia, 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eficacia, transparencia 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y honradez.</a:t>
            </a:r>
          </a:p>
          <a:p>
            <a:pPr algn="just"/>
            <a:endParaRPr lang="es-MX" sz="16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b="1" dirty="0" smtClean="0">
                <a:latin typeface="Arial" pitchFamily="34" charset="0"/>
                <a:cs typeface="Arial" pitchFamily="34" charset="0"/>
              </a:rPr>
              <a:t>Todos estos esfuerzos se seguirán reflejando </a:t>
            </a:r>
            <a:r>
              <a:rPr lang="es-MX" sz="1600" b="1" smtClean="0">
                <a:latin typeface="Arial" pitchFamily="34" charset="0"/>
                <a:cs typeface="Arial" pitchFamily="34" charset="0"/>
              </a:rPr>
              <a:t>en </a:t>
            </a:r>
            <a:r>
              <a:rPr lang="es-MX" sz="1600" b="1" smtClean="0">
                <a:latin typeface="Arial" pitchFamily="34" charset="0"/>
                <a:cs typeface="Arial" pitchFamily="34" charset="0"/>
              </a:rPr>
              <a:t>mejores servicios 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públicos de calidad.</a:t>
            </a:r>
            <a:endParaRPr lang="es-MX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95" b="7797"/>
          <a:stretch/>
        </p:blipFill>
        <p:spPr bwMode="auto">
          <a:xfrm>
            <a:off x="1054574" y="908720"/>
            <a:ext cx="1734511" cy="981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 descr="http://www.ctm-media.com/openads/adimage.php?filename=man-with-dollar-sign-02_2.png&amp;contenttype=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115572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s://encrypted-tbn2.gstatic.com/images?q=tbn:ANd9GcQ1avRlUM4FRnqzzhJQScOG4cCcxkpV-lNHgoNGFtLPbEP7cTB4z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4574" y="5263867"/>
            <a:ext cx="1071562" cy="107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8611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Personalizado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48DD4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B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15193</TotalTime>
  <Words>908</Words>
  <Application>Microsoft Office PowerPoint</Application>
  <PresentationFormat>Presentación en pantalla (4:3)</PresentationFormat>
  <Paragraphs>135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   PRESUPUESTO CIUDADANO 2017  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Irma Evelia Leija Rodriguez</dc:creator>
  <cp:lastModifiedBy> </cp:lastModifiedBy>
  <cp:revision>195</cp:revision>
  <dcterms:created xsi:type="dcterms:W3CDTF">2014-07-21T19:40:48Z</dcterms:created>
  <dcterms:modified xsi:type="dcterms:W3CDTF">2017-04-06T02:09:32Z</dcterms:modified>
</cp:coreProperties>
</file>